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5"/>
  </p:notesMasterIdLst>
  <p:sldIdLst>
    <p:sldId id="256" r:id="rId2"/>
    <p:sldId id="280" r:id="rId3"/>
    <p:sldId id="281" r:id="rId4"/>
    <p:sldId id="284" r:id="rId5"/>
    <p:sldId id="285" r:id="rId6"/>
    <p:sldId id="283" r:id="rId7"/>
    <p:sldId id="286" r:id="rId8"/>
    <p:sldId id="287" r:id="rId9"/>
    <p:sldId id="288" r:id="rId10"/>
    <p:sldId id="289" r:id="rId11"/>
    <p:sldId id="290" r:id="rId12"/>
    <p:sldId id="291" r:id="rId13"/>
    <p:sldId id="292" r:id="rId14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6"/>
      <p:bold r:id="rId17"/>
      <p:italic r:id="rId18"/>
      <p:boldItalic r:id="rId19"/>
    </p:embeddedFont>
    <p:embeddedFont>
      <p:font typeface="Roboto Black" panose="02000000000000000000" pitchFamily="2" charset="0"/>
      <p:bold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501(c)(3) filing &amp; annual IRS return (U.S. teams)</a:t>
            </a:r>
          </a:p>
          <a:p>
            <a:pPr lvl="1"/>
            <a:r>
              <a:rPr lang="en-US" dirty="0"/>
              <a:t>Liability insurance &amp; safety policies</a:t>
            </a:r>
          </a:p>
          <a:p>
            <a:pPr lvl="1"/>
            <a:r>
              <a:rPr lang="en-US" dirty="0"/>
              <a:t>Youth protection requirements</a:t>
            </a:r>
          </a:p>
          <a:p>
            <a:r>
              <a:rPr lang="en-US" b="1" dirty="0"/>
              <a:t>Speaker Note:</a:t>
            </a:r>
            <a:r>
              <a:rPr lang="en-US" dirty="0"/>
              <a:t> Nonprofit compliance is about protecting the team, coaches, and kids.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29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 RAR sponsorship level documents; ff letters; community donor letter</a:t>
            </a:r>
          </a:p>
        </p:txBody>
      </p:sp>
    </p:spTree>
    <p:extLst>
      <p:ext uri="{BB962C8B-B14F-4D97-AF65-F5344CB8AC3E}">
        <p14:creationId xmlns:p14="http://schemas.microsoft.com/office/powerpoint/2010/main" val="129962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t="38700" b="8745"/>
          <a:stretch/>
        </p:blipFill>
        <p:spPr>
          <a:xfrm>
            <a:off x="0" y="0"/>
            <a:ext cx="9144003" cy="320309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3" y="1733700"/>
            <a:ext cx="9144000" cy="883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0" y="2617200"/>
            <a:ext cx="9144000" cy="5859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2" title="FIRST-Reg-IN-Robotics-clr-H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5363" y="3455575"/>
            <a:ext cx="4173274" cy="14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Section">
  <p:cSld name="SECTION_HEADER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0" y="2150850"/>
            <a:ext cx="9144000" cy="8418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-25" y="192500"/>
            <a:ext cx="9144000" cy="57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311700" y="192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7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/>
          <p:nvPr/>
        </p:nvSpPr>
        <p:spPr>
          <a:xfrm>
            <a:off x="-25" y="192500"/>
            <a:ext cx="9144000" cy="57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311700" y="192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311700" y="875012"/>
            <a:ext cx="3999900" cy="36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2"/>
          </p:nvPr>
        </p:nvSpPr>
        <p:spPr>
          <a:xfrm>
            <a:off x="4832400" y="875012"/>
            <a:ext cx="3999900" cy="36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-25" y="192500"/>
            <a:ext cx="9144000" cy="57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311700" y="192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hasis List">
  <p:cSld name="SECTION_TITLE_AND_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/>
          <p:nvPr/>
        </p:nvSpPr>
        <p:spPr>
          <a:xfrm>
            <a:off x="4572000" y="-125"/>
            <a:ext cx="4572000" cy="497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2"/>
          <p:cNvSpPr>
            <a:spLocks noGrp="1"/>
          </p:cNvSpPr>
          <p:nvPr>
            <p:ph type="pic" idx="2"/>
          </p:nvPr>
        </p:nvSpPr>
        <p:spPr>
          <a:xfrm>
            <a:off x="132900" y="139550"/>
            <a:ext cx="8888400" cy="409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192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Black"/>
              <a:buNone/>
              <a:defRPr sz="28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Black"/>
              <a:buNone/>
              <a:defRPr sz="28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Black"/>
              <a:buNone/>
              <a:defRPr sz="28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Black"/>
              <a:buNone/>
              <a:defRPr sz="28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Black"/>
              <a:buNone/>
              <a:defRPr sz="28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Black"/>
              <a:buNone/>
              <a:defRPr sz="28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Black"/>
              <a:buNone/>
              <a:defRPr sz="28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Black"/>
              <a:buNone/>
              <a:defRPr sz="28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Black"/>
              <a:buNone/>
              <a:defRPr sz="28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7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0" y="4977300"/>
            <a:ext cx="1524000" cy="16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1524009" y="4977300"/>
            <a:ext cx="1524000" cy="16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3048018" y="4977300"/>
            <a:ext cx="1524000" cy="16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4572027" y="4977300"/>
            <a:ext cx="1524000" cy="16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6096035" y="4977300"/>
            <a:ext cx="1524000" cy="166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7620044" y="4977300"/>
            <a:ext cx="1524000" cy="166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rumentl.com/browse-grants/indiana" TargetMode="External"/><Relationship Id="rId2" Type="http://schemas.openxmlformats.org/officeDocument/2006/relationships/hyperlink" Target="https://www.firstinspires.org/resource-library/fundraising-toolkit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ctorstock.com/royalty-free-vector/mission-vision-values-concept-circles-graphics-vector-38721207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https://view.officeapps.live.com/op/view.aspx?src=https%3A%2F%2Fwww.in.gov%2Fserveindiana%2Ffiles%2FFilling_Out_the_Forms_Updated_09.04.2012.ppt&amp;wdOrigin=BROWSELINK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ctrTitle"/>
          </p:nvPr>
        </p:nvSpPr>
        <p:spPr>
          <a:xfrm>
            <a:off x="0" y="1371600"/>
            <a:ext cx="9144013" cy="12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Mission, Money, and Mentorship: </a:t>
            </a:r>
            <a:br>
              <a:rPr lang="en-US" sz="3600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600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Guide to Nonprofit Robotics Management</a:t>
            </a:r>
            <a:endParaRPr sz="3600" dirty="0"/>
          </a:p>
        </p:txBody>
      </p:sp>
      <p:sp>
        <p:nvSpPr>
          <p:cNvPr id="149" name="Google Shape;149;p27"/>
          <p:cNvSpPr txBox="1">
            <a:spLocks noGrp="1"/>
          </p:cNvSpPr>
          <p:nvPr>
            <p:ph type="subTitle" idx="1"/>
          </p:nvPr>
        </p:nvSpPr>
        <p:spPr>
          <a:xfrm>
            <a:off x="0" y="2617200"/>
            <a:ext cx="9144000" cy="797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400" b="1" dirty="0"/>
              <a:t>Lisa Marquette Porat, MSW, LCSW, FAOSW</a:t>
            </a:r>
          </a:p>
          <a:p>
            <a:r>
              <a:rPr lang="en-US" sz="1200" dirty="0"/>
              <a:t>Board Chair, FIRST Indiana Robotics</a:t>
            </a:r>
          </a:p>
          <a:p>
            <a:r>
              <a:rPr lang="en-US" sz="1200" dirty="0"/>
              <a:t>Leadership &amp; Business Mentor, Red Alert 1741 Robotics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30618D-1AE1-FEDE-F768-41E5C8707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 &amp; Community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F956F9-6DFD-54C7-C7D0-1B78C0DC1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000" b="1" i="1" dirty="0"/>
              <a:t>A robotics team is stronger when connected: broaden your base</a:t>
            </a:r>
          </a:p>
          <a:p>
            <a:endParaRPr lang="en-US" dirty="0"/>
          </a:p>
          <a:p>
            <a:r>
              <a:rPr lang="en-US" sz="2000" dirty="0"/>
              <a:t>Parents as volunteers</a:t>
            </a:r>
          </a:p>
          <a:p>
            <a:r>
              <a:rPr lang="en-US" sz="2000" dirty="0"/>
              <a:t>Alumni as mentors</a:t>
            </a:r>
          </a:p>
          <a:p>
            <a:r>
              <a:rPr lang="en-US" sz="2000" dirty="0"/>
              <a:t>Local businesses &amp; STEM orgs</a:t>
            </a:r>
          </a:p>
          <a:p>
            <a:r>
              <a:rPr lang="en-US" sz="2000" dirty="0"/>
              <a:t>Schools as partners (even if not school-based team)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FDC7E5-6970-0968-B86C-E520CA62B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391" y="3218688"/>
            <a:ext cx="2452164" cy="1634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156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714E0-FF0E-289E-7F8F-B6CAF0899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Sustaining Growth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0A466-EB2B-8B5B-BB79-5EAF5C9A6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63550"/>
            <a:ext cx="4943052" cy="4087450"/>
          </a:xfrm>
        </p:spPr>
        <p:txBody>
          <a:bodyPr/>
          <a:lstStyle/>
          <a:p>
            <a:r>
              <a:rPr lang="en-US" sz="2400" dirty="0"/>
              <a:t>Mentor recruitment &amp; training</a:t>
            </a:r>
          </a:p>
          <a:p>
            <a:r>
              <a:rPr lang="en-US" sz="2400" dirty="0"/>
              <a:t>Student leadership roles</a:t>
            </a:r>
          </a:p>
          <a:p>
            <a:r>
              <a:rPr lang="en-US" sz="2400" dirty="0"/>
              <a:t>Transition planning (coach/mentor succession)</a:t>
            </a:r>
          </a:p>
          <a:p>
            <a:endParaRPr lang="en-US" sz="2400" dirty="0"/>
          </a:p>
          <a:p>
            <a:pPr marL="114300" indent="0">
              <a:buNone/>
            </a:pPr>
            <a:r>
              <a:rPr lang="en-US" sz="2400" b="1" i="1" dirty="0"/>
              <a:t>Nonprofits thrive when leadership is shared and future-proofed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69488B-9315-209D-38A0-468FB665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49" y="950975"/>
            <a:ext cx="2482251" cy="37233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1032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8020D-A003-CD14-ECD9-77273E44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&amp;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AD50A-3935-8A19-2B8E-2798F87DE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63550"/>
            <a:ext cx="4530464" cy="4087450"/>
          </a:xfrm>
        </p:spPr>
        <p:txBody>
          <a:bodyPr/>
          <a:lstStyle/>
          <a:p>
            <a:r>
              <a:rPr lang="en-US" sz="2400" dirty="0"/>
              <a:t>Sample materials</a:t>
            </a:r>
          </a:p>
          <a:p>
            <a:r>
              <a:rPr lang="en-US" sz="2400" dirty="0"/>
              <a:t>Links to </a:t>
            </a:r>
            <a:r>
              <a:rPr lang="en-US" sz="2400" dirty="0">
                <a:hlinkClick r:id="rId2"/>
              </a:rPr>
              <a:t>FIRST Fundraising Toolkit</a:t>
            </a:r>
            <a:endParaRPr lang="en-US" sz="2400" dirty="0"/>
          </a:p>
          <a:p>
            <a:r>
              <a:rPr lang="en-US" sz="2400" dirty="0"/>
              <a:t>Numerous state-wide options  </a:t>
            </a:r>
            <a:r>
              <a:rPr lang="en-US" sz="2400" dirty="0">
                <a:hlinkClick r:id="rId3"/>
              </a:rPr>
              <a:t>Indiana Grants for Nonprofits to Explore | </a:t>
            </a:r>
            <a:r>
              <a:rPr lang="en-US" sz="2400" dirty="0" err="1">
                <a:hlinkClick r:id="rId3"/>
              </a:rPr>
              <a:t>Instrumentl</a:t>
            </a:r>
            <a:r>
              <a:rPr lang="en-US" sz="2400" dirty="0">
                <a:hlinkClick r:id="rId3"/>
              </a:rPr>
              <a:t> Grant Database</a:t>
            </a:r>
            <a:endParaRPr lang="en-US" sz="24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1A60F-CD73-ED49-009D-6D9AA7D21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725" y="765200"/>
            <a:ext cx="2976765" cy="4198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C69BBD-99A3-69AB-33C5-15EB211F5B7C}"/>
              </a:ext>
            </a:extLst>
          </p:cNvPr>
          <p:cNvSpPr txBox="1"/>
          <p:nvPr/>
        </p:nvSpPr>
        <p:spPr>
          <a:xfrm>
            <a:off x="6150586" y="3590822"/>
            <a:ext cx="561109" cy="90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965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8C893-98FC-3524-4675-9830E267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Questions—Your Challenges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59126-215E-CB48-4E24-85F3AA5AA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724" y="1145286"/>
            <a:ext cx="2348484" cy="3522726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4790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1D776-EBA9-18C8-157A-D490B786B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Nonprofit?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FE090-F544-2BF7-AF9D-D38259D288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Sustainable funding</a:t>
            </a:r>
          </a:p>
          <a:p>
            <a:r>
              <a:rPr lang="en-US" sz="2000" dirty="0"/>
              <a:t>Tax benefits and donor trust</a:t>
            </a:r>
          </a:p>
          <a:p>
            <a:r>
              <a:rPr lang="en-US" sz="2000" dirty="0"/>
              <a:t>Community credibility</a:t>
            </a:r>
          </a:p>
          <a:p>
            <a:r>
              <a:rPr lang="en-US" sz="2000" dirty="0"/>
              <a:t>Opens doors to grants &amp; sponsorships</a:t>
            </a:r>
          </a:p>
          <a:p>
            <a:r>
              <a:rPr lang="en-US" sz="2000" dirty="0"/>
              <a:t>More than paperwork—it creates structure and opportunities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1D2E2-B6D0-2760-5F09-9A2BB7ADD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527" y="2925534"/>
            <a:ext cx="2754249" cy="183616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747367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DF26C-41E2-D4FB-E48D-36C47E42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92500"/>
            <a:ext cx="8520600" cy="5727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Mission, Vision, Values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A2109-C474-99ED-8EE5-E97858BA069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95072" y="765200"/>
            <a:ext cx="7827264" cy="978256"/>
          </a:xfrm>
        </p:spPr>
        <p:txBody>
          <a:bodyPr anchor="t">
            <a:normAutofit fontScale="25000" lnSpcReduction="20000"/>
          </a:bodyPr>
          <a:lstStyle/>
          <a:p>
            <a:pPr marL="114300" indent="0">
              <a:spcAft>
                <a:spcPts val="600"/>
              </a:spcAft>
              <a:buClr>
                <a:srgbClr val="000000"/>
              </a:buClr>
              <a:buNone/>
            </a:pPr>
            <a:r>
              <a:rPr lang="en-US" sz="12800" b="1" dirty="0">
                <a:solidFill>
                  <a:schemeClr val="tx1"/>
                </a:solidFill>
              </a:rPr>
              <a:t>Mission-driven focus: your greater why</a:t>
            </a:r>
            <a:r>
              <a:rPr lang="en-US" sz="12800" b="1" i="0" u="none" strike="noStrike" cap="none" dirty="0">
                <a:solidFill>
                  <a:schemeClr val="lt1"/>
                </a:solidFill>
              </a:rPr>
              <a:t> </a:t>
            </a:r>
          </a:p>
          <a:p>
            <a:pPr marL="114300" indent="0">
              <a:spcAft>
                <a:spcPts val="600"/>
              </a:spcAft>
              <a:buClr>
                <a:srgbClr val="000000"/>
              </a:buClr>
              <a:buNone/>
            </a:pPr>
            <a:endParaRPr lang="en-US" sz="12800" b="1" dirty="0">
              <a:solidFill>
                <a:schemeClr val="tx1"/>
              </a:solidFill>
            </a:endParaRPr>
          </a:p>
          <a:p>
            <a:pPr marL="114300" indent="0">
              <a:spcAft>
                <a:spcPts val="600"/>
              </a:spcAft>
              <a:buClr>
                <a:srgbClr val="000000"/>
              </a:buClr>
              <a:buNone/>
            </a:pPr>
            <a:r>
              <a:rPr lang="en-US" sz="2900" b="1" i="0" u="none" strike="noStrike" cap="none" dirty="0">
                <a:solidFill>
                  <a:schemeClr val="lt1"/>
                </a:solidFill>
              </a:rPr>
              <a:t>“</a:t>
            </a:r>
          </a:p>
          <a:p>
            <a:pPr marL="114300" indent="0"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endParaRPr lang="en-US" b="0" i="0" u="none" strike="noStrike" cap="none" dirty="0">
              <a:solidFill>
                <a:schemeClr val="lt1"/>
              </a:solidFill>
            </a:endParaRPr>
          </a:p>
        </p:txBody>
      </p:sp>
      <p:pic>
        <p:nvPicPr>
          <p:cNvPr id="5" name="Picture 4" descr="A diagram of a mission vision values&#10;&#10;AI-generated content may be incorrect.">
            <a:extLst>
              <a:ext uri="{FF2B5EF4-FFF2-40B4-BE49-F238E27FC236}">
                <a16:creationId xmlns:a16="http://schemas.microsoft.com/office/drawing/2014/main" id="{AF752166-A416-68EC-7436-F75E0C61E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20" r="-4" b="23783"/>
          <a:stretch>
            <a:fillRect/>
          </a:stretch>
        </p:blipFill>
        <p:spPr>
          <a:xfrm>
            <a:off x="5448310" y="1337900"/>
            <a:ext cx="3695690" cy="29643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0;p16">
            <a:extLst>
              <a:ext uri="{FF2B5EF4-FFF2-40B4-BE49-F238E27FC236}">
                <a16:creationId xmlns:a16="http://schemas.microsoft.com/office/drawing/2014/main" id="{81D490FD-8291-7F3C-4994-690EFFC5D315}"/>
              </a:ext>
            </a:extLst>
          </p:cNvPr>
          <p:cNvSpPr txBox="1">
            <a:spLocks/>
          </p:cNvSpPr>
          <p:nvPr/>
        </p:nvSpPr>
        <p:spPr>
          <a:xfrm>
            <a:off x="442726" y="3154432"/>
            <a:ext cx="5122922" cy="14281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118297-8DFA-B279-D64D-43F2C29AB180}"/>
              </a:ext>
            </a:extLst>
          </p:cNvPr>
          <p:cNvSpPr txBox="1"/>
          <p:nvPr/>
        </p:nvSpPr>
        <p:spPr>
          <a:xfrm>
            <a:off x="339834" y="1618240"/>
            <a:ext cx="5268486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spcAft>
                <a:spcPts val="600"/>
              </a:spcAft>
              <a:buClr>
                <a:srgbClr val="000000"/>
              </a:buClr>
              <a:buNone/>
            </a:pPr>
            <a:r>
              <a:rPr lang="en-US" sz="1600" b="1" dirty="0">
                <a:solidFill>
                  <a:schemeClr val="tx1"/>
                </a:solidFill>
              </a:rPr>
              <a:t>”To cultivate a culture of STEAM in order to inspire future generations of leaders and innovative thinkers.”</a:t>
            </a:r>
          </a:p>
          <a:p>
            <a:pPr marL="114300" indent="0"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b="0" i="0" u="none" strike="noStrike" cap="none" dirty="0">
                <a:solidFill>
                  <a:schemeClr val="tx1"/>
                </a:solidFill>
              </a:rPr>
              <a:t>	                        </a:t>
            </a:r>
            <a:r>
              <a:rPr lang="en-US" dirty="0">
                <a:solidFill>
                  <a:schemeClr val="tx1"/>
                </a:solidFill>
              </a:rPr>
              <a:t>--</a:t>
            </a:r>
            <a:r>
              <a:rPr lang="en-US" b="0" i="0" u="none" strike="noStrike" cap="none" dirty="0">
                <a:solidFill>
                  <a:schemeClr val="tx1"/>
                </a:solidFill>
              </a:rPr>
              <a:t>Red Alert 1741 Mission Statement</a:t>
            </a:r>
            <a:endParaRPr lang="en-US" b="0" i="0" u="none" strike="noStrike" cap="none" dirty="0">
              <a:solidFill>
                <a:schemeClr val="l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FA1D03-45DE-47A6-FFA9-AF7246EA8795}"/>
              </a:ext>
            </a:extLst>
          </p:cNvPr>
          <p:cNvSpPr txBox="1"/>
          <p:nvPr/>
        </p:nvSpPr>
        <p:spPr>
          <a:xfrm>
            <a:off x="400054" y="3279648"/>
            <a:ext cx="520826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“We create leaders by giving students real world problems to solve, which gives them experience in more than just science and technology.”</a:t>
            </a:r>
          </a:p>
          <a:p>
            <a:r>
              <a:rPr lang="en-US" dirty="0"/>
              <a:t>		    --Red Alert 1741 Vision Statement</a:t>
            </a:r>
          </a:p>
        </p:txBody>
      </p:sp>
    </p:spTree>
    <p:extLst>
      <p:ext uri="{BB962C8B-B14F-4D97-AF65-F5344CB8AC3E}">
        <p14:creationId xmlns:p14="http://schemas.microsoft.com/office/powerpoint/2010/main" val="224331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1964E-F20D-E7EF-5FD9-85B285D93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a 501(c)3 status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6765D73-5C5B-976B-2C0E-6708C5AAC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24992"/>
            <a:ext cx="6486144" cy="4222496"/>
          </a:xfrm>
        </p:spPr>
        <p:txBody>
          <a:bodyPr/>
          <a:lstStyle/>
          <a:p>
            <a:r>
              <a:rPr lang="en-US" sz="1600" dirty="0"/>
              <a:t>501(c)(3) organizations are nonprofit groups with a dedicated mission</a:t>
            </a:r>
          </a:p>
          <a:p>
            <a:r>
              <a:rPr lang="en-US" sz="1600" dirty="0"/>
              <a:t>Why incorporate?</a:t>
            </a:r>
          </a:p>
          <a:p>
            <a:pPr lvl="1"/>
            <a:r>
              <a:rPr lang="en-US" sz="1600" dirty="0"/>
              <a:t>Allow to apply for grants and receive donations which are tax-deductible for the donor. This includes foundations, fundraisers, sponsors, corporations and individuals</a:t>
            </a:r>
          </a:p>
          <a:p>
            <a:pPr lvl="1"/>
            <a:r>
              <a:rPr lang="en-US" sz="1600" dirty="0"/>
              <a:t>Do not pay sales tax</a:t>
            </a:r>
          </a:p>
          <a:p>
            <a:pPr lvl="1"/>
            <a:r>
              <a:rPr lang="en-US" sz="1600" dirty="0"/>
              <a:t>Allow for financial independence from a school (e.g. control own finances). This does not mean there is no accountability, but you are not in a reimbursement/approval situation</a:t>
            </a:r>
          </a:p>
          <a:p>
            <a:pPr lvl="1"/>
            <a:r>
              <a:rPr lang="en-US" sz="1600" dirty="0"/>
              <a:t>Allows you to run your organization as a business entity; most robotics teams incorporate under Parent Organization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18416-D408-0B0A-A460-70838DFA9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144" y="2023873"/>
            <a:ext cx="2582070" cy="13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10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6FE6-E9A2-E2B5-0E2A-A3D7E3420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Incorporate in Indiana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2D398F-B288-4FA6-5AB9-694DD9E9A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55254"/>
            <a:ext cx="6815328" cy="4279416"/>
          </a:xfrm>
        </p:spPr>
        <p:txBody>
          <a:bodyPr/>
          <a:lstStyle/>
          <a:p>
            <a:r>
              <a:rPr lang="en-US" sz="2000" dirty="0"/>
              <a:t>Process is done through the State—Do not need attorney: </a:t>
            </a:r>
            <a:r>
              <a:rPr lang="en-US" sz="20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2"/>
              </a:rPr>
              <a:t>Filling_Out_the_Forms_Updated_09.04.2012.ppt (live.com)</a:t>
            </a:r>
            <a:endParaRPr lang="en-US" sz="2000" dirty="0">
              <a:effectLst/>
              <a:latin typeface="Calibri Light" panose="020F03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dirty="0"/>
              <a:t>How to incorporate a Parent Organization</a:t>
            </a:r>
          </a:p>
          <a:p>
            <a:pPr lvl="1">
              <a:lnSpc>
                <a:spcPct val="100000"/>
              </a:lnSpc>
            </a:pPr>
            <a:r>
              <a:rPr lang="en-US" sz="1000" dirty="0"/>
              <a:t>Step 1: Name Your Indiana Nonprofit</a:t>
            </a:r>
          </a:p>
          <a:p>
            <a:pPr lvl="1">
              <a:lnSpc>
                <a:spcPct val="100000"/>
              </a:lnSpc>
            </a:pPr>
            <a:r>
              <a:rPr lang="en-US" sz="1000" dirty="0"/>
              <a:t>Step 2: Appoint an Indiana Registered Agent</a:t>
            </a:r>
          </a:p>
          <a:p>
            <a:pPr lvl="1">
              <a:lnSpc>
                <a:spcPct val="100000"/>
              </a:lnSpc>
            </a:pPr>
            <a:r>
              <a:rPr lang="en-US" sz="1000" dirty="0"/>
              <a:t>Step 3: Select Your Board Members and Officers</a:t>
            </a:r>
          </a:p>
          <a:p>
            <a:pPr lvl="1">
              <a:lnSpc>
                <a:spcPct val="100000"/>
              </a:lnSpc>
            </a:pPr>
            <a:r>
              <a:rPr lang="en-US" sz="1000" dirty="0"/>
              <a:t>Step 4: Indiana Articles of Incorporation</a:t>
            </a:r>
          </a:p>
          <a:p>
            <a:pPr lvl="1">
              <a:lnSpc>
                <a:spcPct val="100000"/>
              </a:lnSpc>
            </a:pPr>
            <a:r>
              <a:rPr lang="en-US" sz="1000" dirty="0"/>
              <a:t>Step 5: Draft Bylaws and Conflict of Interest Policy</a:t>
            </a:r>
          </a:p>
          <a:p>
            <a:pPr lvl="1">
              <a:lnSpc>
                <a:spcPct val="100000"/>
              </a:lnSpc>
            </a:pPr>
            <a:r>
              <a:rPr lang="en-US" sz="1000" dirty="0"/>
              <a:t>Step 6: Conduct an Organizational Meeting</a:t>
            </a:r>
          </a:p>
          <a:p>
            <a:pPr lvl="1">
              <a:lnSpc>
                <a:spcPct val="100000"/>
              </a:lnSpc>
            </a:pPr>
            <a:r>
              <a:rPr lang="en-US" sz="1000" dirty="0"/>
              <a:t>Step 7: Get an EIN</a:t>
            </a:r>
          </a:p>
          <a:p>
            <a:pPr lvl="1">
              <a:lnSpc>
                <a:spcPct val="100000"/>
              </a:lnSpc>
            </a:pPr>
            <a:r>
              <a:rPr lang="en-US" sz="1000" dirty="0"/>
              <a:t>Step 8: Get an Indiana State Tax Identification Number</a:t>
            </a:r>
          </a:p>
          <a:p>
            <a:pPr lvl="1">
              <a:lnSpc>
                <a:spcPct val="100000"/>
              </a:lnSpc>
            </a:pPr>
            <a:r>
              <a:rPr lang="en-US" sz="1000" dirty="0"/>
              <a:t>Step 9: Applying for Exemption from State and Federal Taxes (501(c)(3) status)</a:t>
            </a:r>
          </a:p>
          <a:p>
            <a:pPr lvl="1">
              <a:lnSpc>
                <a:spcPct val="100000"/>
              </a:lnSpc>
            </a:pPr>
            <a:r>
              <a:rPr lang="en-US" sz="1000" dirty="0"/>
              <a:t>Step 10: Open a Nonprofit Bank Account</a:t>
            </a:r>
          </a:p>
          <a:p>
            <a:pPr lvl="1">
              <a:lnSpc>
                <a:spcPct val="100000"/>
              </a:lnSpc>
            </a:pPr>
            <a:r>
              <a:rPr lang="en-US" sz="1000" dirty="0"/>
              <a:t>Step 11: Get Insurance for your Nonprofit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18D44-DABD-3F44-A077-629C5FCF7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907" y="1511808"/>
            <a:ext cx="3107557" cy="32050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73D6B2-E324-7823-C6A4-26E2ED42CA85}"/>
              </a:ext>
            </a:extLst>
          </p:cNvPr>
          <p:cNvSpPr txBox="1"/>
          <p:nvPr/>
        </p:nvSpPr>
        <p:spPr>
          <a:xfrm>
            <a:off x="6048342" y="2377495"/>
            <a:ext cx="983672" cy="1942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7C1155-AA40-CB7A-B607-790C57E8B661}"/>
              </a:ext>
            </a:extLst>
          </p:cNvPr>
          <p:cNvSpPr txBox="1"/>
          <p:nvPr/>
        </p:nvSpPr>
        <p:spPr>
          <a:xfrm>
            <a:off x="7369786" y="2087604"/>
            <a:ext cx="561109" cy="900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558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CAB1B-0F0C-6913-FB78-4355586AA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Governance Basics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DFBEB-6ECE-FF0C-A194-537EFB884B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Board of Directors</a:t>
            </a:r>
          </a:p>
          <a:p>
            <a:r>
              <a:rPr lang="en-US" sz="2800" dirty="0"/>
              <a:t>Bylaws &amp; Policies</a:t>
            </a:r>
          </a:p>
          <a:p>
            <a:r>
              <a:rPr lang="en-US" sz="2800" dirty="0"/>
              <a:t>Separation of Roles: mentor vs. board</a:t>
            </a:r>
          </a:p>
          <a:p>
            <a:r>
              <a:rPr lang="en-US" sz="2800" dirty="0"/>
              <a:t>Accountability and sustainability</a:t>
            </a:r>
          </a:p>
          <a:p>
            <a:endParaRPr lang="en-US" sz="2800" dirty="0"/>
          </a:p>
          <a:p>
            <a:pPr marL="114300" indent="0" algn="ctr">
              <a:buNone/>
            </a:pPr>
            <a:r>
              <a:rPr lang="en-US" sz="2800" b="1" i="1" dirty="0"/>
              <a:t>“Boards see the right things are done; mentors/coaches see things are done right”</a:t>
            </a:r>
          </a:p>
          <a:p>
            <a:pPr marL="114300" indent="0">
              <a:buNone/>
            </a:pPr>
            <a:endParaRPr lang="en-US" sz="2800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895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BAB08-6558-2D72-10EB-51D1F92F2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Establishing Infrastructure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E6456FD-6337-DF1B-2A58-089310BB0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53393"/>
            <a:ext cx="8649312" cy="3902318"/>
          </a:xfrm>
        </p:spPr>
        <p:txBody>
          <a:bodyPr/>
          <a:lstStyle/>
          <a:p>
            <a:r>
              <a:rPr lang="en-US" sz="1600" dirty="0"/>
              <a:t>Red Alert Parent Organization (</a:t>
            </a:r>
            <a:r>
              <a:rPr lang="en-US" sz="1600" b="1" dirty="0">
                <a:solidFill>
                  <a:srgbClr val="FF0000"/>
                </a:solidFill>
              </a:rPr>
              <a:t>RARPO</a:t>
            </a:r>
            <a:r>
              <a:rPr lang="en-US" sz="1600" dirty="0"/>
              <a:t>) and its Board of Directors run the business of the organization. Have by-laws, annual meetings, and elected officers. Parents, alumni and mentors members. </a:t>
            </a:r>
            <a:r>
              <a:rPr lang="en-US" sz="1600" dirty="0">
                <a:solidFill>
                  <a:srgbClr val="FF0000"/>
                </a:solidFill>
              </a:rPr>
              <a:t>Key communicators with parents</a:t>
            </a:r>
          </a:p>
          <a:p>
            <a:r>
              <a:rPr lang="en-US" sz="1600" dirty="0"/>
              <a:t>Responsible for </a:t>
            </a:r>
            <a:r>
              <a:rPr lang="en-US" sz="1600" dirty="0">
                <a:solidFill>
                  <a:srgbClr val="FF0000"/>
                </a:solidFill>
              </a:rPr>
              <a:t>budgeting </a:t>
            </a:r>
            <a:r>
              <a:rPr lang="en-US" sz="1600" dirty="0"/>
              <a:t>(along with head mentors' input), expenditures, banking, tax filing, business entity reports, grants, fundraisers, dues, travel for competitions and meals</a:t>
            </a:r>
          </a:p>
          <a:p>
            <a:r>
              <a:rPr lang="en-US" sz="1600" dirty="0"/>
              <a:t>Administer </a:t>
            </a:r>
            <a:r>
              <a:rPr lang="en-US" sz="1600" dirty="0">
                <a:solidFill>
                  <a:srgbClr val="FF0000"/>
                </a:solidFill>
              </a:rPr>
              <a:t>student scholarship </a:t>
            </a:r>
            <a:r>
              <a:rPr lang="en-US" sz="1600" dirty="0"/>
              <a:t>program</a:t>
            </a:r>
          </a:p>
          <a:p>
            <a:r>
              <a:rPr lang="en-US" sz="1600" dirty="0"/>
              <a:t>In conjunction with Business/Leadership Mentor--Responsible for </a:t>
            </a:r>
            <a:r>
              <a:rPr lang="en-US" sz="1600" dirty="0">
                <a:solidFill>
                  <a:srgbClr val="FF0000"/>
                </a:solidFill>
              </a:rPr>
              <a:t>grant writing/reporting</a:t>
            </a:r>
            <a:endParaRPr lang="en-US" sz="1600" dirty="0"/>
          </a:p>
          <a:p>
            <a:r>
              <a:rPr lang="en-US" sz="1600" dirty="0"/>
              <a:t>Provide mentorship to students on business operations (Operations Captain), community presentations, sponsor outreach and grant writing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DA60C3-7287-C6BB-18C4-E5F62A6BC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376" y="3597761"/>
            <a:ext cx="2560455" cy="124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71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F309-20A5-A56F-E76F-265E4AC5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Matters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F9CFE-9072-753D-B8A6-9592A8F729D4}"/>
              </a:ext>
            </a:extLst>
          </p:cNvPr>
          <p:cNvSpPr txBox="1">
            <a:spLocks/>
          </p:cNvSpPr>
          <p:nvPr/>
        </p:nvSpPr>
        <p:spPr>
          <a:xfrm>
            <a:off x="97536" y="987552"/>
            <a:ext cx="9175968" cy="42948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Non-profits should be </a:t>
            </a:r>
            <a:r>
              <a:rPr lang="en-US" sz="1800" dirty="0">
                <a:solidFill>
                  <a:srgbClr val="FF0000"/>
                </a:solidFill>
              </a:rPr>
              <a:t>run as a business </a:t>
            </a:r>
            <a:r>
              <a:rPr lang="en-US" sz="1800" dirty="0"/>
              <a:t>and need corporate oversight and checks and balances as well as </a:t>
            </a:r>
            <a:r>
              <a:rPr lang="en-US" sz="1800" dirty="0">
                <a:solidFill>
                  <a:srgbClr val="FF0000"/>
                </a:solidFill>
              </a:rPr>
              <a:t>transparency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one person should ever control how/when/where money is taken in or spent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Recommend hiring bookkeeper to maintain continuity and reconciliation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Must file yearly taxes </a:t>
            </a:r>
            <a:r>
              <a:rPr lang="en-US" sz="1800" dirty="0"/>
              <a:t>and business entity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Keep </a:t>
            </a:r>
            <a:r>
              <a:rPr lang="en-US" sz="1800" dirty="0">
                <a:solidFill>
                  <a:srgbClr val="FF0000"/>
                </a:solidFill>
              </a:rPr>
              <a:t>evergreen documents </a:t>
            </a:r>
            <a:r>
              <a:rPr lang="en-US" sz="1800" dirty="0"/>
              <a:t>centralized, including nonprofit determination letter, By-laws, EIN number, current w9 and 1099’s.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Robotics budgeting is </a:t>
            </a:r>
            <a:r>
              <a:rPr lang="en-US" sz="1800" dirty="0">
                <a:solidFill>
                  <a:srgbClr val="FF0000"/>
                </a:solidFill>
              </a:rPr>
              <a:t>unique</a:t>
            </a:r>
            <a:r>
              <a:rPr lang="en-US" sz="1800" dirty="0"/>
              <a:t> in that: we don’t know the challenge for the year; what parts and equipment may be needed or need to be replaced; the size of the team varies each year; where competitions will be held—transportation costs; if make to State/Worlds. </a:t>
            </a:r>
            <a:r>
              <a:rPr lang="en-US" sz="1800" dirty="0">
                <a:solidFill>
                  <a:schemeClr val="bg1"/>
                </a:solidFill>
              </a:rPr>
              <a:t>Thus,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Have to build in margins and </a:t>
            </a:r>
            <a:r>
              <a:rPr lang="en-US" sz="1800" dirty="0">
                <a:solidFill>
                  <a:srgbClr val="FF0000"/>
                </a:solidFill>
              </a:rPr>
              <a:t>be fluid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Create a savings account as soon as possible for Worlds travel/unforeseen expenses/lack of revenue in a season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07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F8AFC-F0E3-E081-856D-F8A6A014F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&amp; Sponsorships: Diversify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9DCAE-983E-7964-49C8-EEC844DAE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75012"/>
            <a:ext cx="4089612" cy="1696738"/>
          </a:xfrm>
        </p:spPr>
        <p:txBody>
          <a:bodyPr/>
          <a:lstStyle/>
          <a:p>
            <a:pPr marL="139700" indent="0">
              <a:buNone/>
            </a:pPr>
            <a:r>
              <a:rPr lang="en-US" sz="1800" b="1" dirty="0"/>
              <a:t>Corporate sponsors </a:t>
            </a:r>
          </a:p>
          <a:p>
            <a:r>
              <a:rPr lang="en-US" sz="1800" dirty="0"/>
              <a:t>Logo on shirts, robot, banner, demo: establish levels</a:t>
            </a:r>
          </a:p>
          <a:p>
            <a:r>
              <a:rPr lang="en-US" sz="1800" dirty="0"/>
              <a:t>Community Fundraising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573FC-66A5-42B8-7A43-5D0C2ACDC48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32400" y="875012"/>
            <a:ext cx="3999900" cy="1696738"/>
          </a:xfrm>
        </p:spPr>
        <p:txBody>
          <a:bodyPr/>
          <a:lstStyle/>
          <a:p>
            <a:pPr marL="139700" indent="0">
              <a:buNone/>
            </a:pPr>
            <a:r>
              <a:rPr lang="en-US" sz="1800" b="1" dirty="0"/>
              <a:t>Community Fundraising</a:t>
            </a:r>
          </a:p>
          <a:p>
            <a:r>
              <a:rPr lang="en-US" sz="1800" dirty="0"/>
              <a:t>Events, raffles, dine-to-donate, local business donations</a:t>
            </a:r>
          </a:p>
          <a:p>
            <a:endParaRPr lang="en-US" sz="1600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D7EF17F-88AE-70DB-D193-2B2015CB2441}"/>
              </a:ext>
            </a:extLst>
          </p:cNvPr>
          <p:cNvSpPr txBox="1">
            <a:spLocks/>
          </p:cNvSpPr>
          <p:nvPr/>
        </p:nvSpPr>
        <p:spPr>
          <a:xfrm>
            <a:off x="311700" y="2684845"/>
            <a:ext cx="4520700" cy="199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39700" indent="0">
              <a:buFont typeface="Roboto"/>
              <a:buNone/>
            </a:pPr>
            <a:r>
              <a:rPr lang="en-US" sz="1800" b="1" dirty="0"/>
              <a:t>Grants &amp; Foundations</a:t>
            </a:r>
          </a:p>
          <a:p>
            <a:r>
              <a:rPr lang="en-US" sz="1800" dirty="0"/>
              <a:t>School corporation Education Foundation</a:t>
            </a:r>
          </a:p>
          <a:p>
            <a:r>
              <a:rPr lang="en-US" sz="1800" dirty="0"/>
              <a:t>Community/County Community Foundation</a:t>
            </a:r>
          </a:p>
          <a:p>
            <a:r>
              <a:rPr lang="en-US" sz="1800" dirty="0"/>
              <a:t>Private local foundations</a:t>
            </a:r>
          </a:p>
          <a:p>
            <a:pPr marL="139700" indent="0">
              <a:buFont typeface="Roboto"/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604718-FEF3-61FB-6A9D-C1428F61B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054" y="2836254"/>
            <a:ext cx="1842246" cy="12281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5FB8FE-1528-19E7-2FAC-5787947A0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690" y="2118772"/>
            <a:ext cx="1995120" cy="26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11742"/>
      </p:ext>
    </p:extLst>
  </p:cSld>
  <p:clrMapOvr>
    <a:masterClrMapping/>
  </p:clrMapOvr>
</p:sld>
</file>

<file path=ppt/theme/theme1.xml><?xml version="1.0" encoding="utf-8"?>
<a:theme xmlns:a="http://schemas.openxmlformats.org/drawingml/2006/main" name="FIN">
  <a:themeElements>
    <a:clrScheme name="Simple Light">
      <a:dk1>
        <a:srgbClr val="000000"/>
      </a:dk1>
      <a:lt1>
        <a:srgbClr val="FFFFFF"/>
      </a:lt1>
      <a:dk2>
        <a:srgbClr val="231F20"/>
      </a:dk2>
      <a:lt2>
        <a:srgbClr val="9A989A"/>
      </a:lt2>
      <a:accent1>
        <a:srgbClr val="0066B3"/>
      </a:accent1>
      <a:accent2>
        <a:srgbClr val="662D91"/>
      </a:accent2>
      <a:accent3>
        <a:srgbClr val="00A651"/>
      </a:accent3>
      <a:accent4>
        <a:srgbClr val="ED1C24"/>
      </a:accent4>
      <a:accent5>
        <a:srgbClr val="F57E25"/>
      </a:accent5>
      <a:accent6>
        <a:srgbClr val="009CD7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890</Words>
  <Application>Microsoft Office PowerPoint</Application>
  <PresentationFormat>On-screen Show (16:9)</PresentationFormat>
  <Paragraphs>95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 Light</vt:lpstr>
      <vt:lpstr>Aptos</vt:lpstr>
      <vt:lpstr>Roboto Black</vt:lpstr>
      <vt:lpstr>Arial</vt:lpstr>
      <vt:lpstr>Roboto</vt:lpstr>
      <vt:lpstr>FIN</vt:lpstr>
      <vt:lpstr>Mission, Money, and Mentorship:  A Guide to Nonprofit Robotics Management</vt:lpstr>
      <vt:lpstr>Why a Nonprofit?</vt:lpstr>
      <vt:lpstr>Mission, Vision, Values</vt:lpstr>
      <vt:lpstr>Benefits of a 501(c)3 status</vt:lpstr>
      <vt:lpstr>How to Incorporate in Indiana</vt:lpstr>
      <vt:lpstr>Governance Basics</vt:lpstr>
      <vt:lpstr>Example of Establishing Infrastructure</vt:lpstr>
      <vt:lpstr>Business Matters</vt:lpstr>
      <vt:lpstr>Funding &amp; Sponsorships: Diversify</vt:lpstr>
      <vt:lpstr>Partnerships &amp; Community</vt:lpstr>
      <vt:lpstr>Sustaining Growth</vt:lpstr>
      <vt:lpstr>Resources &amp; Next Steps</vt:lpstr>
      <vt:lpstr>Your Questions—Your Challenges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Lisa Porat</cp:lastModifiedBy>
  <cp:revision>7</cp:revision>
  <dcterms:modified xsi:type="dcterms:W3CDTF">2025-09-16T15:58:47Z</dcterms:modified>
</cp:coreProperties>
</file>