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0" r:id="rId2"/>
    <p:sldId id="279" r:id="rId3"/>
    <p:sldId id="265" r:id="rId4"/>
    <p:sldId id="257" r:id="rId5"/>
    <p:sldId id="256" r:id="rId6"/>
    <p:sldId id="258" r:id="rId7"/>
    <p:sldId id="259" r:id="rId8"/>
    <p:sldId id="260" r:id="rId9"/>
    <p:sldId id="261" r:id="rId10"/>
    <p:sldId id="262" r:id="rId11"/>
    <p:sldId id="263" r:id="rId12"/>
    <p:sldId id="266" r:id="rId13"/>
    <p:sldId id="267" r:id="rId14"/>
    <p:sldId id="264" r:id="rId15"/>
    <p:sldId id="268" r:id="rId16"/>
    <p:sldId id="269" r:id="rId17"/>
    <p:sldId id="270" r:id="rId18"/>
    <p:sldId id="278" r:id="rId19"/>
    <p:sldId id="271" r:id="rId20"/>
    <p:sldId id="272" r:id="rId21"/>
    <p:sldId id="273" r:id="rId22"/>
    <p:sldId id="274" r:id="rId23"/>
    <p:sldId id="275" r:id="rId24"/>
    <p:sldId id="276"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031853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3361944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6778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1279640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889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448978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724050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33591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778204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615610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129450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141650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863677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424868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21654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D8CE69-0FFD-4DC6-826D-6C69D77F41B5}" type="datetimeFigureOut">
              <a:rPr lang="en-US" smtClean="0"/>
              <a:t>8/21/2024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DD0A50-7FAD-4DA2-9092-D19404C0424A}" type="slidenum">
              <a:rPr lang="en-US" smtClean="0"/>
              <a:t>‹#›</a:t>
            </a:fld>
            <a:endParaRPr lang="en-US" dirty="0"/>
          </a:p>
        </p:txBody>
      </p:sp>
    </p:spTree>
    <p:extLst>
      <p:ext uri="{BB962C8B-B14F-4D97-AF65-F5344CB8AC3E}">
        <p14:creationId xmlns:p14="http://schemas.microsoft.com/office/powerpoint/2010/main" val="2300265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D8CE69-0FFD-4DC6-826D-6C69D77F41B5}" type="datetimeFigureOut">
              <a:rPr lang="en-US" smtClean="0"/>
              <a:t>8/21/2024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7DD0A50-7FAD-4DA2-9092-D19404C0424A}" type="slidenum">
              <a:rPr lang="en-US" smtClean="0"/>
              <a:t>‹#›</a:t>
            </a:fld>
            <a:endParaRPr lang="en-US" dirty="0"/>
          </a:p>
        </p:txBody>
      </p:sp>
    </p:spTree>
    <p:extLst>
      <p:ext uri="{BB962C8B-B14F-4D97-AF65-F5344CB8AC3E}">
        <p14:creationId xmlns:p14="http://schemas.microsoft.com/office/powerpoint/2010/main" val="476649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oracle.com/java/technologies/downloads/#java17" TargetMode="External"/><Relationship Id="rId2" Type="http://schemas.openxmlformats.org/officeDocument/2006/relationships/hyperlink" Target="https://developer.android.com/studio" TargetMode="External"/><Relationship Id="rId1" Type="http://schemas.openxmlformats.org/officeDocument/2006/relationships/slideLayout" Target="../slideLayouts/slideLayout6.xml"/><Relationship Id="rId5" Type="http://schemas.openxmlformats.org/officeDocument/2006/relationships/hyperlink" Target="https://gm0.org/en/latest/index.html" TargetMode="External"/><Relationship Id="rId4" Type="http://schemas.openxmlformats.org/officeDocument/2006/relationships/hyperlink" Target="https://github.com/FIRST_Tech_Challenge/FtcRobotController"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jaiminishah.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45653-1363-41EA-BFE9-F685F441B199}"/>
              </a:ext>
            </a:extLst>
          </p:cNvPr>
          <p:cNvSpPr>
            <a:spLocks noGrp="1"/>
          </p:cNvSpPr>
          <p:nvPr>
            <p:ph type="ctrTitle"/>
          </p:nvPr>
        </p:nvSpPr>
        <p:spPr>
          <a:xfrm>
            <a:off x="2065105" y="215757"/>
            <a:ext cx="6072027" cy="1756881"/>
          </a:xfrm>
        </p:spPr>
        <p:txBody>
          <a:bodyPr/>
          <a:lstStyle/>
          <a:p>
            <a:pPr algn="ctr"/>
            <a:r>
              <a:rPr lang="en-US" dirty="0"/>
              <a:t>FTC Programming</a:t>
            </a:r>
            <a:br>
              <a:rPr lang="en-US" dirty="0"/>
            </a:br>
            <a:r>
              <a:rPr lang="en-US" dirty="0"/>
              <a:t>Tutorial</a:t>
            </a:r>
          </a:p>
        </p:txBody>
      </p:sp>
      <p:pic>
        <p:nvPicPr>
          <p:cNvPr id="5" name="Picture 4">
            <a:extLst>
              <a:ext uri="{FF2B5EF4-FFF2-40B4-BE49-F238E27FC236}">
                <a16:creationId xmlns:a16="http://schemas.microsoft.com/office/drawing/2014/main" id="{7D8E069F-3C5F-4E4B-BDF8-177B29F2C6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8279" y="2692892"/>
            <a:ext cx="4248677" cy="3690045"/>
          </a:xfrm>
          <a:prstGeom prst="rect">
            <a:avLst/>
          </a:prstGeom>
        </p:spPr>
      </p:pic>
    </p:spTree>
    <p:extLst>
      <p:ext uri="{BB962C8B-B14F-4D97-AF65-F5344CB8AC3E}">
        <p14:creationId xmlns:p14="http://schemas.microsoft.com/office/powerpoint/2010/main" val="70770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5">
                    <a:lumMod val="75000"/>
                  </a:schemeClr>
                </a:solidFill>
              </a:rPr>
              <a:t>Algorithm to log in to your facebook account</a:t>
            </a:r>
          </a:p>
        </p:txBody>
      </p:sp>
      <p:sp>
        <p:nvSpPr>
          <p:cNvPr id="3" name="TextBox 2"/>
          <p:cNvSpPr txBox="1"/>
          <p:nvPr/>
        </p:nvSpPr>
        <p:spPr>
          <a:xfrm>
            <a:off x="1214651" y="1883391"/>
            <a:ext cx="9880979" cy="1846659"/>
          </a:xfrm>
          <a:prstGeom prst="rect">
            <a:avLst/>
          </a:prstGeom>
          <a:noFill/>
        </p:spPr>
        <p:txBody>
          <a:bodyPr wrap="square" rtlCol="0">
            <a:spAutoFit/>
          </a:bodyPr>
          <a:lstStyle/>
          <a:p>
            <a:endParaRPr lang="en-US" dirty="0"/>
          </a:p>
          <a:p>
            <a:pPr marL="285750" indent="-285750">
              <a:buFont typeface="Wingdings" panose="05000000000000000000" pitchFamily="2" charset="2"/>
              <a:buChar char="Ø"/>
            </a:pPr>
            <a:r>
              <a:rPr lang="en-US" dirty="0"/>
              <a:t>  </a:t>
            </a:r>
            <a:r>
              <a:rPr lang="en-US" sz="2400" dirty="0"/>
              <a:t>Go to school site</a:t>
            </a:r>
          </a:p>
          <a:p>
            <a:pPr marL="285750" indent="-285750">
              <a:buFont typeface="Wingdings" panose="05000000000000000000" pitchFamily="2" charset="2"/>
              <a:buChar char="Ø"/>
            </a:pPr>
            <a:r>
              <a:rPr lang="en-US" sz="2400" dirty="0"/>
              <a:t> Click on Canvas</a:t>
            </a:r>
          </a:p>
          <a:p>
            <a:pPr marL="285750" indent="-285750">
              <a:buFont typeface="Wingdings" panose="05000000000000000000" pitchFamily="2" charset="2"/>
              <a:buChar char="Ø"/>
            </a:pPr>
            <a:r>
              <a:rPr lang="en-US" sz="2400" dirty="0"/>
              <a:t>  Enter Student ID and Password</a:t>
            </a:r>
          </a:p>
          <a:p>
            <a:pPr marL="285750" indent="-285750">
              <a:buFont typeface="Wingdings" panose="05000000000000000000" pitchFamily="2" charset="2"/>
              <a:buChar char="Ø"/>
            </a:pPr>
            <a:r>
              <a:rPr lang="en-US" sz="2400" dirty="0"/>
              <a:t>  Click on Log in button</a:t>
            </a:r>
          </a:p>
        </p:txBody>
      </p:sp>
    </p:spTree>
    <p:extLst>
      <p:ext uri="{BB962C8B-B14F-4D97-AF65-F5344CB8AC3E}">
        <p14:creationId xmlns:p14="http://schemas.microsoft.com/office/powerpoint/2010/main" val="2441130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Algorithm and Flow Chart to Add 10 and 20</a:t>
            </a:r>
          </a:p>
        </p:txBody>
      </p:sp>
      <p:sp>
        <p:nvSpPr>
          <p:cNvPr id="3" name="TextBox 2"/>
          <p:cNvSpPr txBox="1"/>
          <p:nvPr/>
        </p:nvSpPr>
        <p:spPr>
          <a:xfrm>
            <a:off x="382137" y="1690688"/>
            <a:ext cx="4844956" cy="1754326"/>
          </a:xfrm>
          <a:prstGeom prst="rect">
            <a:avLst/>
          </a:prstGeom>
          <a:noFill/>
        </p:spPr>
        <p:txBody>
          <a:bodyPr wrap="square" rtlCol="0">
            <a:spAutoFit/>
          </a:bodyPr>
          <a:lstStyle/>
          <a:p>
            <a:endParaRPr lang="en-US" dirty="0"/>
          </a:p>
          <a:p>
            <a:pPr marL="342900" indent="-342900">
              <a:buAutoNum type="arabicPeriod"/>
            </a:pPr>
            <a:r>
              <a:rPr lang="en-US" dirty="0"/>
              <a:t>Initialize sum=0 (PROCESS)</a:t>
            </a:r>
          </a:p>
          <a:p>
            <a:pPr marL="342900" indent="-342900">
              <a:buAutoNum type="arabicPeriod"/>
            </a:pPr>
            <a:r>
              <a:rPr lang="en-US" dirty="0"/>
              <a:t>Enter the number (i/o)</a:t>
            </a:r>
          </a:p>
          <a:p>
            <a:pPr marL="342900" indent="-342900">
              <a:buAutoNum type="arabicPeriod"/>
            </a:pPr>
            <a:r>
              <a:rPr lang="en-US" dirty="0"/>
              <a:t>Add them and store the result in sum (PROCESS)</a:t>
            </a:r>
          </a:p>
          <a:p>
            <a:pPr marL="342900" indent="-342900">
              <a:buAutoNum type="arabicPeriod"/>
            </a:pPr>
            <a:r>
              <a:rPr lang="en-US" dirty="0"/>
              <a:t>Print sum (i/o)</a:t>
            </a:r>
          </a:p>
        </p:txBody>
      </p:sp>
      <p:sp>
        <p:nvSpPr>
          <p:cNvPr id="5" name="Flowchart: Terminator 4"/>
          <p:cNvSpPr/>
          <p:nvPr/>
        </p:nvSpPr>
        <p:spPr>
          <a:xfrm>
            <a:off x="7724632" y="1637731"/>
            <a:ext cx="1883391" cy="46402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cxnSp>
        <p:nvCxnSpPr>
          <p:cNvPr id="7" name="Straight Arrow Connector 6"/>
          <p:cNvCxnSpPr>
            <a:stCxn id="5" idx="2"/>
          </p:cNvCxnSpPr>
          <p:nvPr/>
        </p:nvCxnSpPr>
        <p:spPr>
          <a:xfrm flipH="1">
            <a:off x="8652678" y="2101755"/>
            <a:ext cx="13650" cy="4094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Flowchart: Process 7"/>
          <p:cNvSpPr/>
          <p:nvPr/>
        </p:nvSpPr>
        <p:spPr>
          <a:xfrm>
            <a:off x="8113593" y="2524834"/>
            <a:ext cx="1105469" cy="45037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Sum=0</a:t>
            </a:r>
          </a:p>
        </p:txBody>
      </p:sp>
      <p:sp>
        <p:nvSpPr>
          <p:cNvPr id="9" name="Flowchart: Data 8"/>
          <p:cNvSpPr/>
          <p:nvPr/>
        </p:nvSpPr>
        <p:spPr>
          <a:xfrm>
            <a:off x="7867931" y="3411938"/>
            <a:ext cx="1569493" cy="696036"/>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Enter 10,20</a:t>
            </a:r>
          </a:p>
        </p:txBody>
      </p:sp>
      <p:cxnSp>
        <p:nvCxnSpPr>
          <p:cNvPr id="11" name="Straight Arrow Connector 10"/>
          <p:cNvCxnSpPr>
            <a:stCxn id="8" idx="2"/>
          </p:cNvCxnSpPr>
          <p:nvPr/>
        </p:nvCxnSpPr>
        <p:spPr>
          <a:xfrm>
            <a:off x="8666328" y="2975210"/>
            <a:ext cx="6823" cy="4503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9" idx="4"/>
          </p:cNvCxnSpPr>
          <p:nvPr/>
        </p:nvCxnSpPr>
        <p:spPr>
          <a:xfrm>
            <a:off x="8652678" y="4107974"/>
            <a:ext cx="6824" cy="4230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7922522" y="4517407"/>
            <a:ext cx="1460310" cy="58685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Sum=10+20</a:t>
            </a:r>
          </a:p>
        </p:txBody>
      </p:sp>
      <p:cxnSp>
        <p:nvCxnSpPr>
          <p:cNvPr id="16" name="Straight Arrow Connector 15"/>
          <p:cNvCxnSpPr/>
          <p:nvPr/>
        </p:nvCxnSpPr>
        <p:spPr>
          <a:xfrm>
            <a:off x="8625382" y="5104260"/>
            <a:ext cx="0" cy="436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Flowchart: Data 16"/>
          <p:cNvSpPr/>
          <p:nvPr/>
        </p:nvSpPr>
        <p:spPr>
          <a:xfrm>
            <a:off x="7963467" y="5540988"/>
            <a:ext cx="1473957" cy="436731"/>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Print sum</a:t>
            </a:r>
          </a:p>
        </p:txBody>
      </p:sp>
      <p:cxnSp>
        <p:nvCxnSpPr>
          <p:cNvPr id="19" name="Straight Arrow Connector 18"/>
          <p:cNvCxnSpPr>
            <a:stCxn id="17" idx="4"/>
          </p:cNvCxnSpPr>
          <p:nvPr/>
        </p:nvCxnSpPr>
        <p:spPr>
          <a:xfrm>
            <a:off x="8700446" y="5977719"/>
            <a:ext cx="0" cy="3138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Flowchart: Terminator 19"/>
          <p:cNvSpPr/>
          <p:nvPr/>
        </p:nvSpPr>
        <p:spPr>
          <a:xfrm>
            <a:off x="8188653" y="6243846"/>
            <a:ext cx="928048" cy="31390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Stop</a:t>
            </a:r>
          </a:p>
        </p:txBody>
      </p:sp>
    </p:spTree>
    <p:extLst>
      <p:ext uri="{BB962C8B-B14F-4D97-AF65-F5344CB8AC3E}">
        <p14:creationId xmlns:p14="http://schemas.microsoft.com/office/powerpoint/2010/main" val="2514208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69202" y="3244334"/>
            <a:ext cx="253596" cy="369332"/>
          </a:xfrm>
          <a:prstGeom prst="rect">
            <a:avLst/>
          </a:prstGeom>
        </p:spPr>
        <p:txBody>
          <a:bodyPr wrap="none">
            <a:spAutoFit/>
          </a:bodyPr>
          <a:lstStyle/>
          <a:p>
            <a:r>
              <a:rPr lang="en-US" dirty="0"/>
              <a: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785" y="1403560"/>
            <a:ext cx="8403522" cy="4420212"/>
          </a:xfrm>
          <a:prstGeom prst="rect">
            <a:avLst/>
          </a:prstGeom>
        </p:spPr>
      </p:pic>
    </p:spTree>
    <p:extLst>
      <p:ext uri="{BB962C8B-B14F-4D97-AF65-F5344CB8AC3E}">
        <p14:creationId xmlns:p14="http://schemas.microsoft.com/office/powerpoint/2010/main" val="1096871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Write Algorithm and Draw a Flow Chart   to Find Sum of 5 Numbers</a:t>
            </a:r>
          </a:p>
        </p:txBody>
      </p:sp>
    </p:spTree>
    <p:extLst>
      <p:ext uri="{BB962C8B-B14F-4D97-AF65-F5344CB8AC3E}">
        <p14:creationId xmlns:p14="http://schemas.microsoft.com/office/powerpoint/2010/main" val="1382791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8582"/>
          </a:xfrm>
        </p:spPr>
        <p:txBody>
          <a:bodyPr/>
          <a:lstStyle/>
          <a:p>
            <a:pPr algn="ctr"/>
            <a:r>
              <a:rPr lang="en-US" dirty="0"/>
              <a:t>  </a:t>
            </a:r>
            <a:r>
              <a:rPr lang="en-US" dirty="0">
                <a:solidFill>
                  <a:schemeClr val="accent5">
                    <a:lumMod val="75000"/>
                  </a:schemeClr>
                </a:solidFill>
              </a:rPr>
              <a:t>Find the sum of 5 numbers</a:t>
            </a:r>
          </a:p>
        </p:txBody>
      </p:sp>
      <p:sp>
        <p:nvSpPr>
          <p:cNvPr id="3" name="TextBox 2"/>
          <p:cNvSpPr txBox="1"/>
          <p:nvPr/>
        </p:nvSpPr>
        <p:spPr>
          <a:xfrm>
            <a:off x="527714" y="1528549"/>
            <a:ext cx="5231642" cy="2585323"/>
          </a:xfrm>
          <a:prstGeom prst="rect">
            <a:avLst/>
          </a:prstGeom>
          <a:noFill/>
        </p:spPr>
        <p:txBody>
          <a:bodyPr wrap="square" rtlCol="0">
            <a:spAutoFit/>
          </a:bodyPr>
          <a:lstStyle/>
          <a:p>
            <a:r>
              <a:rPr lang="en-US" dirty="0"/>
              <a:t>Algorithm in simple English</a:t>
            </a:r>
          </a:p>
          <a:p>
            <a:pPr marL="285750" indent="-285750">
              <a:buFont typeface="Wingdings" panose="05000000000000000000" pitchFamily="2" charset="2"/>
              <a:buChar char="Ø"/>
            </a:pPr>
            <a:r>
              <a:rPr lang="en-US" dirty="0"/>
              <a:t>Initialize sum=0 and count =0 (PROCESS)</a:t>
            </a:r>
          </a:p>
          <a:p>
            <a:pPr marL="285750" indent="-285750">
              <a:buFont typeface="Wingdings" panose="05000000000000000000" pitchFamily="2" charset="2"/>
              <a:buChar char="Ø"/>
            </a:pPr>
            <a:r>
              <a:rPr lang="en-US" dirty="0"/>
              <a:t>Enter n (I/O)</a:t>
            </a:r>
          </a:p>
          <a:p>
            <a:pPr marL="285750" indent="-285750">
              <a:buFont typeface="Wingdings" panose="05000000000000000000" pitchFamily="2" charset="2"/>
              <a:buChar char="Ø"/>
            </a:pPr>
            <a:r>
              <a:rPr lang="en-US" dirty="0"/>
              <a:t>Find sum+n and assign it to sum and then increment count by 1 (PROCESS)</a:t>
            </a:r>
          </a:p>
          <a:p>
            <a:pPr marL="285750" indent="-285750">
              <a:buFont typeface="Wingdings" panose="05000000000000000000" pitchFamily="2" charset="2"/>
              <a:buChar char="Ø"/>
            </a:pPr>
            <a:r>
              <a:rPr lang="en-US" dirty="0"/>
              <a:t>Is count &lt;= 5 (DECISION)</a:t>
            </a:r>
          </a:p>
          <a:p>
            <a:pPr marL="285750" indent="-285750">
              <a:buFont typeface="Wingdings" panose="05000000000000000000" pitchFamily="2" charset="2"/>
              <a:buChar char="Ø"/>
            </a:pPr>
            <a:r>
              <a:rPr lang="en-US" dirty="0"/>
              <a:t>If YES goto step 2</a:t>
            </a:r>
          </a:p>
          <a:p>
            <a:r>
              <a:rPr lang="en-US" dirty="0"/>
              <a:t>     Else</a:t>
            </a:r>
          </a:p>
          <a:p>
            <a:r>
              <a:rPr lang="en-US" dirty="0"/>
              <a:t>     Print sum (I/O)</a:t>
            </a:r>
          </a:p>
        </p:txBody>
      </p:sp>
      <p:sp>
        <p:nvSpPr>
          <p:cNvPr id="5" name="Flowchart: Terminator 4"/>
          <p:cNvSpPr/>
          <p:nvPr/>
        </p:nvSpPr>
        <p:spPr>
          <a:xfrm>
            <a:off x="9744501" y="1569493"/>
            <a:ext cx="1609299" cy="46402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cxnSp>
        <p:nvCxnSpPr>
          <p:cNvPr id="7" name="Straight Arrow Connector 6"/>
          <p:cNvCxnSpPr>
            <a:stCxn id="5" idx="2"/>
          </p:cNvCxnSpPr>
          <p:nvPr/>
        </p:nvCxnSpPr>
        <p:spPr>
          <a:xfrm>
            <a:off x="10549151" y="2033517"/>
            <a:ext cx="568" cy="3548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Flowchart: Process 8"/>
          <p:cNvSpPr/>
          <p:nvPr/>
        </p:nvSpPr>
        <p:spPr>
          <a:xfrm>
            <a:off x="9949218" y="2347415"/>
            <a:ext cx="1241946" cy="50496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Sum=0</a:t>
            </a:r>
          </a:p>
          <a:p>
            <a:pPr algn="ctr"/>
            <a:r>
              <a:rPr lang="en-US" dirty="0"/>
              <a:t>Count=0</a:t>
            </a:r>
          </a:p>
        </p:txBody>
      </p:sp>
      <p:cxnSp>
        <p:nvCxnSpPr>
          <p:cNvPr id="11" name="Straight Arrow Connector 10"/>
          <p:cNvCxnSpPr>
            <a:stCxn id="9" idx="2"/>
          </p:cNvCxnSpPr>
          <p:nvPr/>
        </p:nvCxnSpPr>
        <p:spPr>
          <a:xfrm flipH="1">
            <a:off x="10549151" y="2852382"/>
            <a:ext cx="21040" cy="313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Flowchart: Data 11"/>
          <p:cNvSpPr/>
          <p:nvPr/>
        </p:nvSpPr>
        <p:spPr>
          <a:xfrm>
            <a:off x="9744501" y="3166281"/>
            <a:ext cx="1351129" cy="464023"/>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Enter n</a:t>
            </a:r>
          </a:p>
        </p:txBody>
      </p:sp>
      <p:cxnSp>
        <p:nvCxnSpPr>
          <p:cNvPr id="14" name="Straight Arrow Connector 13"/>
          <p:cNvCxnSpPr>
            <a:stCxn id="12" idx="4"/>
          </p:cNvCxnSpPr>
          <p:nvPr/>
        </p:nvCxnSpPr>
        <p:spPr>
          <a:xfrm>
            <a:off x="10420066" y="3630304"/>
            <a:ext cx="129084" cy="3309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Flowchart: Process 14"/>
          <p:cNvSpPr/>
          <p:nvPr/>
        </p:nvSpPr>
        <p:spPr>
          <a:xfrm>
            <a:off x="9648967" y="3831607"/>
            <a:ext cx="1774209" cy="74039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Sum=sum+n</a:t>
            </a:r>
          </a:p>
          <a:p>
            <a:pPr algn="ctr"/>
            <a:r>
              <a:rPr lang="en-US" dirty="0"/>
              <a:t>Count=count+1</a:t>
            </a:r>
          </a:p>
        </p:txBody>
      </p:sp>
      <p:cxnSp>
        <p:nvCxnSpPr>
          <p:cNvPr id="17" name="Straight Arrow Connector 16"/>
          <p:cNvCxnSpPr/>
          <p:nvPr/>
        </p:nvCxnSpPr>
        <p:spPr>
          <a:xfrm>
            <a:off x="10570191" y="4572000"/>
            <a:ext cx="0" cy="3684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Flowchart: Decision 17"/>
          <p:cNvSpPr/>
          <p:nvPr/>
        </p:nvSpPr>
        <p:spPr>
          <a:xfrm>
            <a:off x="9802575" y="4940488"/>
            <a:ext cx="1535231" cy="84616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count &lt;= 5</a:t>
            </a:r>
          </a:p>
        </p:txBody>
      </p:sp>
      <p:cxnSp>
        <p:nvCxnSpPr>
          <p:cNvPr id="21" name="Straight Arrow Connector 20"/>
          <p:cNvCxnSpPr>
            <a:stCxn id="18" idx="1"/>
          </p:cNvCxnSpPr>
          <p:nvPr/>
        </p:nvCxnSpPr>
        <p:spPr>
          <a:xfrm flipH="1" flipV="1">
            <a:off x="8717437" y="5353333"/>
            <a:ext cx="1085138" cy="102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Flowchart: Data 21"/>
          <p:cNvSpPr/>
          <p:nvPr/>
        </p:nvSpPr>
        <p:spPr>
          <a:xfrm>
            <a:off x="7404053" y="5094025"/>
            <a:ext cx="1514616" cy="518616"/>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Print sum</a:t>
            </a:r>
          </a:p>
        </p:txBody>
      </p:sp>
      <p:cxnSp>
        <p:nvCxnSpPr>
          <p:cNvPr id="24" name="Straight Arrow Connector 23"/>
          <p:cNvCxnSpPr/>
          <p:nvPr/>
        </p:nvCxnSpPr>
        <p:spPr>
          <a:xfrm>
            <a:off x="8161361" y="5663822"/>
            <a:ext cx="13648" cy="368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Flowchart: Terminator 24"/>
          <p:cNvSpPr/>
          <p:nvPr/>
        </p:nvSpPr>
        <p:spPr>
          <a:xfrm>
            <a:off x="7670184" y="6032310"/>
            <a:ext cx="1050878" cy="35484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Stop</a:t>
            </a:r>
          </a:p>
        </p:txBody>
      </p:sp>
      <p:sp>
        <p:nvSpPr>
          <p:cNvPr id="28" name="TextBox 27"/>
          <p:cNvSpPr txBox="1"/>
          <p:nvPr/>
        </p:nvSpPr>
        <p:spPr>
          <a:xfrm>
            <a:off x="9048466" y="5363568"/>
            <a:ext cx="491319" cy="369332"/>
          </a:xfrm>
          <a:prstGeom prst="rect">
            <a:avLst/>
          </a:prstGeom>
          <a:noFill/>
        </p:spPr>
        <p:txBody>
          <a:bodyPr wrap="square" rtlCol="0">
            <a:spAutoFit/>
          </a:bodyPr>
          <a:lstStyle/>
          <a:p>
            <a:r>
              <a:rPr lang="en-US" dirty="0"/>
              <a:t>No</a:t>
            </a:r>
          </a:p>
        </p:txBody>
      </p:sp>
      <p:cxnSp>
        <p:nvCxnSpPr>
          <p:cNvPr id="30" name="Straight Arrow Connector 29"/>
          <p:cNvCxnSpPr>
            <a:stCxn id="18" idx="3"/>
          </p:cNvCxnSpPr>
          <p:nvPr/>
        </p:nvCxnSpPr>
        <p:spPr>
          <a:xfrm flipV="1">
            <a:off x="11337806" y="5353333"/>
            <a:ext cx="644928" cy="102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11900848" y="3101454"/>
            <a:ext cx="27295" cy="22518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11058098" y="3166281"/>
            <a:ext cx="8563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1353800" y="5363568"/>
            <a:ext cx="547048" cy="369332"/>
          </a:xfrm>
          <a:prstGeom prst="rect">
            <a:avLst/>
          </a:prstGeom>
          <a:noFill/>
        </p:spPr>
        <p:txBody>
          <a:bodyPr wrap="square" rtlCol="0">
            <a:spAutoFit/>
          </a:bodyPr>
          <a:lstStyle/>
          <a:p>
            <a:r>
              <a:rPr lang="en-US" dirty="0"/>
              <a:t>Yes</a:t>
            </a:r>
          </a:p>
        </p:txBody>
      </p:sp>
    </p:spTree>
    <p:extLst>
      <p:ext uri="{BB962C8B-B14F-4D97-AF65-F5344CB8AC3E}">
        <p14:creationId xmlns:p14="http://schemas.microsoft.com/office/powerpoint/2010/main" val="3412708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063" y="291100"/>
            <a:ext cx="8596668" cy="1206321"/>
          </a:xfrm>
        </p:spPr>
        <p:txBody>
          <a:bodyPr>
            <a:normAutofit/>
          </a:bodyPr>
          <a:lstStyle/>
          <a:p>
            <a:r>
              <a:rPr lang="en-US" dirty="0"/>
              <a:t>               		SDK, IDE and 											FTCRobotController</a:t>
            </a:r>
          </a:p>
        </p:txBody>
      </p:sp>
      <p:sp>
        <p:nvSpPr>
          <p:cNvPr id="3" name="TextBox 2"/>
          <p:cNvSpPr txBox="1"/>
          <p:nvPr/>
        </p:nvSpPr>
        <p:spPr>
          <a:xfrm>
            <a:off x="850005" y="1497421"/>
            <a:ext cx="8422783" cy="5909310"/>
          </a:xfrm>
          <a:prstGeom prst="rect">
            <a:avLst/>
          </a:prstGeom>
          <a:noFill/>
        </p:spPr>
        <p:txBody>
          <a:bodyPr wrap="square" rtlCol="0">
            <a:spAutoFit/>
          </a:bodyPr>
          <a:lstStyle/>
          <a:p>
            <a:pPr marL="285750" indent="-285750">
              <a:buFont typeface="Wingdings" panose="05000000000000000000" pitchFamily="2" charset="2"/>
              <a:buChar char="Ø"/>
            </a:pPr>
            <a:r>
              <a:rPr lang="en-US" dirty="0"/>
              <a:t>  SDK (Software Development kit)</a:t>
            </a:r>
          </a:p>
          <a:p>
            <a:pPr marL="742950" lvl="1" indent="-285750">
              <a:buFont typeface="Wingdings" panose="05000000000000000000" pitchFamily="2" charset="2"/>
              <a:buChar char="§"/>
            </a:pPr>
            <a:r>
              <a:rPr lang="en-US" dirty="0"/>
              <a:t> A “kit” of programming tools</a:t>
            </a:r>
          </a:p>
          <a:p>
            <a:pPr marL="285750" indent="-285750">
              <a:buFont typeface="Wingdings" panose="05000000000000000000" pitchFamily="2" charset="2"/>
              <a:buChar char="Ø"/>
            </a:pPr>
            <a:r>
              <a:rPr lang="en-US" dirty="0"/>
              <a:t>  IDE (Integrated Development Environment)</a:t>
            </a:r>
          </a:p>
          <a:p>
            <a:pPr marL="742950" lvl="1" indent="-285750">
              <a:buFont typeface="Wingdings" panose="05000000000000000000" pitchFamily="2" charset="2"/>
              <a:buChar char="§"/>
            </a:pPr>
            <a:r>
              <a:rPr lang="en-US" dirty="0"/>
              <a:t> A word-processor for coding, a debugger, and a compiler all in one.</a:t>
            </a:r>
          </a:p>
          <a:p>
            <a:pPr marL="285750" indent="-285750">
              <a:buFont typeface="Wingdings" panose="05000000000000000000" pitchFamily="2" charset="2"/>
              <a:buChar char="Ø"/>
            </a:pPr>
            <a:r>
              <a:rPr lang="en-US" dirty="0"/>
              <a:t>  Android Studio:</a:t>
            </a:r>
          </a:p>
          <a:p>
            <a:pPr marL="742950" lvl="1" indent="-285750">
              <a:buFont typeface="Wingdings" panose="05000000000000000000" pitchFamily="2" charset="2"/>
              <a:buChar char="§"/>
            </a:pPr>
            <a:r>
              <a:rPr lang="en-US" dirty="0"/>
              <a:t> An IDE for coding with Android devices</a:t>
            </a:r>
          </a:p>
          <a:p>
            <a:pPr marL="285750" indent="-285750">
              <a:buFont typeface="Wingdings" panose="05000000000000000000" pitchFamily="2" charset="2"/>
              <a:buChar char="Ø"/>
            </a:pPr>
            <a:r>
              <a:rPr lang="en-US" dirty="0" err="1"/>
              <a:t>Ftc</a:t>
            </a:r>
            <a:r>
              <a:rPr lang="en-US" dirty="0"/>
              <a:t> App Master :</a:t>
            </a:r>
          </a:p>
          <a:p>
            <a:pPr marL="742950" lvl="1" indent="-285750">
              <a:buFont typeface="Wingdings" panose="05000000000000000000" pitchFamily="2" charset="2"/>
              <a:buChar char="§"/>
            </a:pPr>
            <a:r>
              <a:rPr lang="en-US" dirty="0"/>
              <a:t>A SDK written by FIRST and Qualcomm made to run FTC robots</a:t>
            </a:r>
          </a:p>
          <a:p>
            <a:pPr marL="742950" lvl="1" indent="-285750">
              <a:buFont typeface="Wingdings" panose="05000000000000000000" pitchFamily="2" charset="2"/>
              <a:buChar char="§"/>
            </a:pPr>
            <a:r>
              <a:rPr lang="en-US" dirty="0"/>
              <a:t>Android Studio – </a:t>
            </a:r>
            <a:r>
              <a:rPr lang="en-US" dirty="0">
                <a:hlinkClick r:id="rId2"/>
              </a:rPr>
              <a:t>https://developer.android.com/studio</a:t>
            </a:r>
            <a:endParaRPr lang="en-US" dirty="0"/>
          </a:p>
          <a:p>
            <a:pPr marL="742950" lvl="1" indent="-285750">
              <a:buFont typeface="Wingdings" panose="05000000000000000000" pitchFamily="2" charset="2"/>
              <a:buChar char="§"/>
            </a:pPr>
            <a:r>
              <a:rPr lang="en-US" dirty="0"/>
              <a:t>Java SDK (optional since Android Studio includes it) –</a:t>
            </a:r>
          </a:p>
          <a:p>
            <a:pPr lvl="1"/>
            <a:r>
              <a:rPr lang="en-US" dirty="0"/>
              <a:t>    </a:t>
            </a:r>
            <a:r>
              <a:rPr lang="en-US" dirty="0">
                <a:hlinkClick r:id="rId3"/>
              </a:rPr>
              <a:t>https://www.oracle.com/java/technologies/downloads/#java17</a:t>
            </a:r>
            <a:endParaRPr lang="en-US" dirty="0"/>
          </a:p>
          <a:p>
            <a:pPr marL="742950" lvl="1" indent="-285750">
              <a:buFont typeface="Wingdings" panose="05000000000000000000" pitchFamily="2" charset="2"/>
              <a:buChar char="§"/>
            </a:pPr>
            <a:r>
              <a:rPr lang="en-US" dirty="0"/>
              <a:t> FTC Software Development kit* - </a:t>
            </a:r>
            <a:r>
              <a:rPr lang="en-US" dirty="0">
                <a:hlinkClick r:id="rId4"/>
              </a:rPr>
              <a:t>https://github.com/FIRST_Tech_Challenge/FtcRobotController</a:t>
            </a:r>
            <a:endParaRPr lang="en-US" dirty="0"/>
          </a:p>
          <a:p>
            <a:pPr marL="742950" lvl="1" indent="-285750">
              <a:buFont typeface="Wingdings" panose="05000000000000000000" pitchFamily="2" charset="2"/>
              <a:buChar char="§"/>
            </a:pPr>
            <a:r>
              <a:rPr lang="en-US" dirty="0"/>
              <a:t>Game Manual Zero</a:t>
            </a:r>
          </a:p>
          <a:p>
            <a:pPr lvl="1"/>
            <a:r>
              <a:rPr lang="en-US" dirty="0"/>
              <a:t>    </a:t>
            </a:r>
            <a:r>
              <a:rPr lang="en-US" dirty="0">
                <a:hlinkClick r:id="rId5"/>
              </a:rPr>
              <a:t>https://gm0.org/en/latest/index.html</a:t>
            </a:r>
            <a:endParaRPr lang="en-US" dirty="0"/>
          </a:p>
          <a:p>
            <a:pPr marL="742950" lvl="1" indent="-285750">
              <a:buFont typeface="Wingdings" panose="05000000000000000000" pitchFamily="2" charset="2"/>
              <a:buChar char="§"/>
            </a:pPr>
            <a:r>
              <a:rPr lang="en-US" dirty="0"/>
              <a:t>Resource Document</a:t>
            </a:r>
          </a:p>
          <a:p>
            <a:pPr lvl="1"/>
            <a:r>
              <a:rPr lang="en-US" dirty="0"/>
              <a:t>    https://ftc-docs.firstinspires.org/index.html</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928831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4836"/>
            <a:ext cx="8596668" cy="806823"/>
          </a:xfrm>
        </p:spPr>
        <p:txBody>
          <a:bodyPr>
            <a:normAutofit fontScale="90000"/>
          </a:bodyPr>
          <a:lstStyle/>
          <a:p>
            <a:br>
              <a:rPr lang="en-US" dirty="0"/>
            </a:br>
            <a:endParaRPr lang="en-US" dirty="0"/>
          </a:p>
        </p:txBody>
      </p:sp>
      <p:sp>
        <p:nvSpPr>
          <p:cNvPr id="3" name="Content Placeholder 2"/>
          <p:cNvSpPr>
            <a:spLocks noGrp="1"/>
          </p:cNvSpPr>
          <p:nvPr>
            <p:ph idx="1"/>
          </p:nvPr>
        </p:nvSpPr>
        <p:spPr>
          <a:xfrm>
            <a:off x="171327" y="1771482"/>
            <a:ext cx="10147548" cy="4521743"/>
          </a:xfrm>
        </p:spPr>
        <p:txBody>
          <a:bodyPr>
            <a:normAutofit/>
          </a:bodyPr>
          <a:lstStyle/>
          <a:p>
            <a:endParaRPr lang="en-US" dirty="0"/>
          </a:p>
          <a:p>
            <a:r>
              <a:rPr lang="en-US" dirty="0"/>
              <a:t>After a Java source file (example: "Test.java") has been created, it needs to be compiled. The compiler compiles the code in that file to generate a Bytecode file ("Test.class"). This is done using the "javac" command of the Java Software Development Kit (Java SDK).</a:t>
            </a:r>
            <a:r>
              <a:rPr lang="en-US" b="1" i="1" dirty="0"/>
              <a:t>"javac Test.java"</a:t>
            </a:r>
            <a:r>
              <a:rPr lang="en-US" b="1" dirty="0"/>
              <a:t>compiles it to create Test.class</a:t>
            </a:r>
            <a:endParaRPr lang="en-US" dirty="0"/>
          </a:p>
          <a:p>
            <a:r>
              <a:rPr lang="en-US" dirty="0"/>
              <a:t>This bytecode file can be executed on any platform (Operating System - OS), but it cannot simply be run on the OS.</a:t>
            </a:r>
          </a:p>
          <a:p>
            <a:r>
              <a:rPr lang="en-US" dirty="0"/>
              <a:t>Execution of the bytecode ("Test.class" file) requires an interpreter which will convert the bytecode instructions to instructions for the OS to execute </a:t>
            </a:r>
            <a:r>
              <a:rPr lang="en-US" b="1" i="1" dirty="0"/>
              <a:t>"java Test“ </a:t>
            </a:r>
            <a:r>
              <a:rPr lang="en-US" b="1" dirty="0"/>
              <a:t>runs the bytecode Test.class</a:t>
            </a:r>
            <a:endParaRPr lang="en-US" dirty="0"/>
          </a:p>
          <a:p>
            <a:r>
              <a:rPr lang="en-US" dirty="0"/>
              <a:t>The JVM (Java Virtual Machine) is the interpreter that can run the bytecode generated after compilation, by interpreting it into machine level instructions for the OS. </a:t>
            </a:r>
          </a:p>
          <a:p>
            <a:pPr marL="0" indent="0">
              <a:buNone/>
            </a:pPr>
            <a:endParaRPr lang="en-US" dirty="0"/>
          </a:p>
        </p:txBody>
      </p:sp>
      <p:sp>
        <p:nvSpPr>
          <p:cNvPr id="5" name="Rectangle 4"/>
          <p:cNvSpPr/>
          <p:nvPr/>
        </p:nvSpPr>
        <p:spPr>
          <a:xfrm>
            <a:off x="176308" y="798685"/>
            <a:ext cx="7346334" cy="707886"/>
          </a:xfrm>
          <a:prstGeom prst="rect">
            <a:avLst/>
          </a:prstGeom>
        </p:spPr>
        <p:txBody>
          <a:bodyPr wrap="square">
            <a:spAutoFit/>
          </a:bodyPr>
          <a:lstStyle/>
          <a:p>
            <a:pPr algn="ctr"/>
            <a:endParaRPr lang="en-US" sz="800" dirty="0">
              <a:solidFill>
                <a:srgbClr val="000000"/>
              </a:solidFill>
              <a:latin typeface="Calibri Light" panose="020F0302020204030204" pitchFamily="34" charset="0"/>
            </a:endParaRPr>
          </a:p>
          <a:p>
            <a:pPr marR="94760" algn="ctr"/>
            <a:r>
              <a:rPr lang="en-US" sz="3200" dirty="0">
                <a:latin typeface="Calibri Light" panose="020F0302020204030204" pitchFamily="34" charset="0"/>
              </a:rPr>
              <a:t>Java – Compiling and Running code</a:t>
            </a:r>
            <a:endParaRPr lang="en-US" sz="3200" dirty="0"/>
          </a:p>
        </p:txBody>
      </p:sp>
      <p:pic>
        <p:nvPicPr>
          <p:cNvPr id="6" name="Picture 5"/>
          <p:cNvPicPr>
            <a:picLocks noChangeAspect="1"/>
          </p:cNvPicPr>
          <p:nvPr/>
        </p:nvPicPr>
        <p:blipFill>
          <a:blip r:embed="rId2"/>
          <a:stretch>
            <a:fillRect/>
          </a:stretch>
        </p:blipFill>
        <p:spPr>
          <a:xfrm>
            <a:off x="10133068" y="434836"/>
            <a:ext cx="1888603" cy="5979411"/>
          </a:xfrm>
          <a:prstGeom prst="rect">
            <a:avLst/>
          </a:prstGeom>
        </p:spPr>
      </p:pic>
    </p:spTree>
    <p:extLst>
      <p:ext uri="{BB962C8B-B14F-4D97-AF65-F5344CB8AC3E}">
        <p14:creationId xmlns:p14="http://schemas.microsoft.com/office/powerpoint/2010/main" val="3707343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3128" y="257578"/>
            <a:ext cx="7907389" cy="1094703"/>
          </a:xfrm>
        </p:spPr>
        <p:txBody>
          <a:bodyPr>
            <a:normAutofit fontScale="90000"/>
          </a:bodyPr>
          <a:lstStyle/>
          <a:p>
            <a:pPr algn="ctr"/>
            <a:r>
              <a:rPr lang="en-US" sz="4000" dirty="0">
                <a:solidFill>
                  <a:srgbClr val="92D050"/>
                </a:solidFill>
              </a:rPr>
              <a:t>Java</a:t>
            </a:r>
            <a:br>
              <a:rPr lang="en-US" sz="4000" dirty="0">
                <a:solidFill>
                  <a:srgbClr val="92D050"/>
                </a:solidFill>
              </a:rPr>
            </a:br>
            <a:r>
              <a:rPr lang="en-US" sz="4000" dirty="0">
                <a:solidFill>
                  <a:srgbClr val="92D050"/>
                </a:solidFill>
              </a:rPr>
              <a:t>Object Oriented Programming</a:t>
            </a:r>
          </a:p>
        </p:txBody>
      </p:sp>
      <p:sp>
        <p:nvSpPr>
          <p:cNvPr id="4" name="TextBox 3"/>
          <p:cNvSpPr txBox="1"/>
          <p:nvPr/>
        </p:nvSpPr>
        <p:spPr>
          <a:xfrm>
            <a:off x="1713127" y="1442434"/>
            <a:ext cx="7907389" cy="5355312"/>
          </a:xfrm>
          <a:prstGeom prst="rect">
            <a:avLst/>
          </a:prstGeom>
          <a:noFill/>
        </p:spPr>
        <p:txBody>
          <a:bodyPr wrap="square" rtlCol="0">
            <a:spAutoFit/>
          </a:bodyPr>
          <a:lstStyle/>
          <a:p>
            <a:pPr marL="285750" indent="-285750">
              <a:buFont typeface="Wingdings" panose="05000000000000000000" pitchFamily="2" charset="2"/>
              <a:buChar char="Ø"/>
            </a:pPr>
            <a:r>
              <a:rPr lang="en-US" dirty="0"/>
              <a:t> Classes</a:t>
            </a:r>
          </a:p>
          <a:p>
            <a:pPr marL="742950" lvl="1" indent="-285750">
              <a:buFont typeface="Wingdings" panose="05000000000000000000" pitchFamily="2" charset="2"/>
              <a:buChar char="§"/>
            </a:pPr>
            <a:r>
              <a:rPr lang="en-US" dirty="0"/>
              <a:t>Blueprint for an object</a:t>
            </a:r>
          </a:p>
          <a:p>
            <a:pPr marL="742950" lvl="1" indent="-285750">
              <a:buFont typeface="Wingdings" panose="05000000000000000000" pitchFamily="2" charset="2"/>
              <a:buChar char="§"/>
            </a:pPr>
            <a:r>
              <a:rPr lang="en-US" dirty="0"/>
              <a:t>Defines Data variable</a:t>
            </a:r>
          </a:p>
          <a:p>
            <a:pPr marL="742950" lvl="1" indent="-285750">
              <a:buFont typeface="Wingdings" panose="05000000000000000000" pitchFamily="2" charset="2"/>
              <a:buChar char="§"/>
            </a:pPr>
            <a:r>
              <a:rPr lang="en-US" dirty="0"/>
              <a:t>Defines methods</a:t>
            </a:r>
          </a:p>
          <a:p>
            <a:pPr marL="742950" lvl="1" indent="-285750">
              <a:buFont typeface="Wingdings" panose="05000000000000000000" pitchFamily="2" charset="2"/>
              <a:buChar char="§"/>
            </a:pPr>
            <a:r>
              <a:rPr lang="en-US" dirty="0"/>
              <a:t>An object is an instance of a Class</a:t>
            </a:r>
          </a:p>
          <a:p>
            <a:pPr marL="742950" lvl="1" indent="-285750">
              <a:buFont typeface="Wingdings" panose="05000000000000000000" pitchFamily="2" charset="2"/>
              <a:buChar char="§"/>
            </a:pPr>
            <a:endParaRPr lang="en-US" dirty="0"/>
          </a:p>
          <a:p>
            <a:endParaRPr lang="en-US" dirty="0"/>
          </a:p>
          <a:p>
            <a:pPr marL="285750" indent="-285750">
              <a:buFont typeface="Wingdings" panose="05000000000000000000" pitchFamily="2" charset="2"/>
              <a:buChar char="Ø"/>
            </a:pPr>
            <a:r>
              <a:rPr lang="en-US" dirty="0"/>
              <a:t>Types of Classes</a:t>
            </a:r>
          </a:p>
          <a:p>
            <a:pPr marL="742950" lvl="1" indent="-285750">
              <a:buFont typeface="Wingdings" panose="05000000000000000000" pitchFamily="2" charset="2"/>
              <a:buChar char="§"/>
            </a:pPr>
            <a:r>
              <a:rPr lang="en-US" dirty="0"/>
              <a:t>Public </a:t>
            </a:r>
          </a:p>
          <a:p>
            <a:pPr marL="742950" lvl="1" indent="-285750">
              <a:buFont typeface="Wingdings" panose="05000000000000000000" pitchFamily="2" charset="2"/>
              <a:buChar char="§"/>
            </a:pPr>
            <a:r>
              <a:rPr lang="en-US" dirty="0"/>
              <a:t>Private</a:t>
            </a:r>
          </a:p>
          <a:p>
            <a:r>
              <a:rPr lang="en-US" dirty="0"/>
              <a:t>    </a:t>
            </a:r>
          </a:p>
          <a:p>
            <a:r>
              <a:rPr lang="en-US" dirty="0"/>
              <a:t>Example of Main Method</a:t>
            </a:r>
          </a:p>
          <a:p>
            <a:r>
              <a:rPr lang="en-US" dirty="0"/>
              <a:t>    public static void main( String args[]) {</a:t>
            </a:r>
          </a:p>
          <a:p>
            <a:r>
              <a:rPr lang="en-US" dirty="0"/>
              <a:t>      }</a:t>
            </a:r>
          </a:p>
          <a:p>
            <a:r>
              <a:rPr lang="en-US" dirty="0"/>
              <a:t>    public, static = access modifier</a:t>
            </a:r>
          </a:p>
          <a:p>
            <a:r>
              <a:rPr lang="en-US" dirty="0"/>
              <a:t>    void  = returns nothing</a:t>
            </a:r>
          </a:p>
          <a:p>
            <a:r>
              <a:rPr lang="en-US" dirty="0"/>
              <a:t>    String = Data type</a:t>
            </a:r>
          </a:p>
          <a:p>
            <a:r>
              <a:rPr lang="en-US" dirty="0"/>
              <a:t>    args[]= argument</a:t>
            </a:r>
          </a:p>
          <a:p>
            <a:endParaRPr lang="en-US" dirty="0"/>
          </a:p>
        </p:txBody>
      </p:sp>
      <p:sp>
        <p:nvSpPr>
          <p:cNvPr id="5" name="Rectangle 4"/>
          <p:cNvSpPr/>
          <p:nvPr/>
        </p:nvSpPr>
        <p:spPr>
          <a:xfrm>
            <a:off x="6044737" y="1599821"/>
            <a:ext cx="2498501" cy="2356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class Arm1{</a:t>
            </a:r>
          </a:p>
          <a:p>
            <a:pPr algn="ctr"/>
            <a:r>
              <a:rPr lang="en-US" dirty="0"/>
              <a:t>Arm1 a1=new Arm1();</a:t>
            </a:r>
          </a:p>
          <a:p>
            <a:pPr algn="ctr"/>
            <a:r>
              <a:rPr lang="en-US" dirty="0"/>
              <a:t>}</a:t>
            </a:r>
          </a:p>
        </p:txBody>
      </p:sp>
    </p:spTree>
    <p:extLst>
      <p:ext uri="{BB962C8B-B14F-4D97-AF65-F5344CB8AC3E}">
        <p14:creationId xmlns:p14="http://schemas.microsoft.com/office/powerpoint/2010/main" val="571690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2472"/>
          </a:xfrm>
        </p:spPr>
        <p:txBody>
          <a:bodyPr/>
          <a:lstStyle/>
          <a:p>
            <a:pPr algn="ctr"/>
            <a:r>
              <a:rPr lang="en-US" dirty="0"/>
              <a:t>				Abstract Keyword</a:t>
            </a:r>
          </a:p>
        </p:txBody>
      </p:sp>
      <p:sp>
        <p:nvSpPr>
          <p:cNvPr id="3" name="Content Placeholder 2"/>
          <p:cNvSpPr>
            <a:spLocks noGrp="1"/>
          </p:cNvSpPr>
          <p:nvPr>
            <p:ph idx="1"/>
          </p:nvPr>
        </p:nvSpPr>
        <p:spPr>
          <a:xfrm>
            <a:off x="404378" y="1710214"/>
            <a:ext cx="4986487" cy="2670718"/>
          </a:xfrm>
        </p:spPr>
        <p:txBody>
          <a:bodyPr/>
          <a:lstStyle/>
          <a:p>
            <a:pPr marL="0" indent="0">
              <a:buNone/>
            </a:pPr>
            <a:r>
              <a:rPr lang="en-US" dirty="0"/>
              <a:t>   Abstract Class:</a:t>
            </a:r>
          </a:p>
          <a:p>
            <a:pPr>
              <a:buFont typeface="Wingdings" panose="05000000000000000000" pitchFamily="2" charset="2"/>
              <a:buChar char="q"/>
            </a:pPr>
            <a:r>
              <a:rPr lang="en-US" dirty="0"/>
              <a:t>     A class that is declared abstract</a:t>
            </a:r>
          </a:p>
          <a:p>
            <a:pPr>
              <a:buFont typeface="Wingdings" panose="05000000000000000000" pitchFamily="2" charset="2"/>
              <a:buChar char="q"/>
            </a:pPr>
            <a:r>
              <a:rPr lang="en-US" dirty="0"/>
              <a:t>     You cannot create object of abstract    	    class</a:t>
            </a:r>
          </a:p>
          <a:p>
            <a:pPr>
              <a:buFont typeface="Wingdings" panose="05000000000000000000" pitchFamily="2" charset="2"/>
              <a:buChar char="q"/>
            </a:pPr>
            <a:r>
              <a:rPr lang="en-US" dirty="0"/>
              <a:t>     It may or may not contain abstract</a:t>
            </a:r>
          </a:p>
          <a:p>
            <a:pPr marL="0" indent="0">
              <a:buNone/>
            </a:pPr>
            <a:r>
              <a:rPr lang="en-US" dirty="0"/>
              <a:t>          methods</a:t>
            </a:r>
          </a:p>
          <a:p>
            <a:pPr marL="0" indent="0">
              <a:buNone/>
            </a:pPr>
            <a:endParaRPr lang="en-US" dirty="0"/>
          </a:p>
        </p:txBody>
      </p:sp>
      <p:sp>
        <p:nvSpPr>
          <p:cNvPr id="4" name="TextBox 3"/>
          <p:cNvSpPr txBox="1"/>
          <p:nvPr/>
        </p:nvSpPr>
        <p:spPr>
          <a:xfrm>
            <a:off x="5701451" y="1805749"/>
            <a:ext cx="4661210" cy="2031325"/>
          </a:xfrm>
          <a:prstGeom prst="rect">
            <a:avLst/>
          </a:prstGeom>
          <a:noFill/>
        </p:spPr>
        <p:txBody>
          <a:bodyPr wrap="square" rtlCol="0">
            <a:spAutoFit/>
          </a:bodyPr>
          <a:lstStyle/>
          <a:p>
            <a:r>
              <a:rPr lang="en-US" dirty="0"/>
              <a:t>Abstract Method:</a:t>
            </a:r>
          </a:p>
          <a:p>
            <a:r>
              <a:rPr lang="en-US" dirty="0"/>
              <a:t>    </a:t>
            </a:r>
          </a:p>
          <a:p>
            <a:pPr marL="285750" indent="-285750">
              <a:buFont typeface="Wingdings" panose="05000000000000000000" pitchFamily="2" charset="2"/>
              <a:buChar char="q"/>
            </a:pPr>
            <a:r>
              <a:rPr lang="en-US" dirty="0"/>
              <a:t>   No method body. You cannot write </a:t>
            </a:r>
          </a:p>
          <a:p>
            <a:r>
              <a:rPr lang="en-US" dirty="0"/>
              <a:t>       code  in abstract method.</a:t>
            </a:r>
          </a:p>
          <a:p>
            <a:pPr marL="285750" indent="-285750">
              <a:buFont typeface="Wingdings" panose="05000000000000000000" pitchFamily="2" charset="2"/>
              <a:buChar char="q"/>
            </a:pPr>
            <a:r>
              <a:rPr lang="en-US" dirty="0"/>
              <a:t>   It is mandatory to override the</a:t>
            </a:r>
          </a:p>
          <a:p>
            <a:r>
              <a:rPr lang="en-US" dirty="0"/>
              <a:t>       abstract method in child class</a:t>
            </a:r>
          </a:p>
          <a:p>
            <a:endParaRPr lang="en-US" dirty="0"/>
          </a:p>
        </p:txBody>
      </p:sp>
      <p:sp>
        <p:nvSpPr>
          <p:cNvPr id="5" name="Rectangle 4">
            <a:extLst>
              <a:ext uri="{FF2B5EF4-FFF2-40B4-BE49-F238E27FC236}">
                <a16:creationId xmlns:a16="http://schemas.microsoft.com/office/drawing/2014/main" id="{6E082140-C636-46C3-B940-C089828D927E}"/>
              </a:ext>
            </a:extLst>
          </p:cNvPr>
          <p:cNvSpPr/>
          <p:nvPr/>
        </p:nvSpPr>
        <p:spPr>
          <a:xfrm>
            <a:off x="791110" y="4664467"/>
            <a:ext cx="2938409" cy="8036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abstract class A {}</a:t>
            </a:r>
          </a:p>
        </p:txBody>
      </p:sp>
      <p:sp>
        <p:nvSpPr>
          <p:cNvPr id="6" name="Rectangle 5">
            <a:extLst>
              <a:ext uri="{FF2B5EF4-FFF2-40B4-BE49-F238E27FC236}">
                <a16:creationId xmlns:a16="http://schemas.microsoft.com/office/drawing/2014/main" id="{AA1E7B7D-833D-4A14-9F7F-7C5F9A42F21F}"/>
              </a:ext>
            </a:extLst>
          </p:cNvPr>
          <p:cNvSpPr/>
          <p:nvPr/>
        </p:nvSpPr>
        <p:spPr>
          <a:xfrm>
            <a:off x="5701452" y="4479533"/>
            <a:ext cx="3535016" cy="8036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abstract void printStatus(); </a:t>
            </a:r>
          </a:p>
        </p:txBody>
      </p:sp>
    </p:spTree>
    <p:extLst>
      <p:ext uri="{BB962C8B-B14F-4D97-AF65-F5344CB8AC3E}">
        <p14:creationId xmlns:p14="http://schemas.microsoft.com/office/powerpoint/2010/main" val="14972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2530"/>
          </a:xfrm>
        </p:spPr>
        <p:txBody>
          <a:bodyPr>
            <a:normAutofit fontScale="90000"/>
          </a:bodyPr>
          <a:lstStyle/>
          <a:p>
            <a:pPr algn="ctr"/>
            <a:r>
              <a:rPr lang="en-US" dirty="0"/>
              <a:t>   </a:t>
            </a:r>
            <a:r>
              <a:rPr lang="en-US" sz="4000" dirty="0"/>
              <a:t>Types of Classes</a:t>
            </a:r>
          </a:p>
        </p:txBody>
      </p:sp>
      <p:sp>
        <p:nvSpPr>
          <p:cNvPr id="3" name="Content Placeholder 2"/>
          <p:cNvSpPr>
            <a:spLocks noGrp="1"/>
          </p:cNvSpPr>
          <p:nvPr>
            <p:ph idx="1"/>
          </p:nvPr>
        </p:nvSpPr>
        <p:spPr>
          <a:xfrm>
            <a:off x="677334" y="1365161"/>
            <a:ext cx="8596668" cy="4676201"/>
          </a:xfrm>
        </p:spPr>
        <p:txBody>
          <a:bodyPr/>
          <a:lstStyle/>
          <a:p>
            <a:pPr>
              <a:buFont typeface="Wingdings" panose="05000000000000000000" pitchFamily="2" charset="2"/>
              <a:buChar char="Ø"/>
            </a:pPr>
            <a:r>
              <a:rPr lang="en-US" dirty="0"/>
              <a:t>   Abstract Class</a:t>
            </a:r>
          </a:p>
          <a:p>
            <a:pPr lvl="1">
              <a:buFont typeface="Wingdings" panose="05000000000000000000" pitchFamily="2" charset="2"/>
              <a:buChar char="§"/>
            </a:pPr>
            <a:r>
              <a:rPr lang="en-US" dirty="0"/>
              <a:t> It is declared using “abstract” keyword</a:t>
            </a:r>
          </a:p>
          <a:p>
            <a:pPr lvl="1">
              <a:buFont typeface="Wingdings" panose="05000000000000000000" pitchFamily="2" charset="2"/>
              <a:buChar char="§"/>
            </a:pPr>
            <a:r>
              <a:rPr lang="en-US" dirty="0"/>
              <a:t> It contains abstract method which don’t have body </a:t>
            </a:r>
          </a:p>
          <a:p>
            <a:pPr lvl="1">
              <a:buFont typeface="Wingdings" panose="05000000000000000000" pitchFamily="2" charset="2"/>
              <a:buChar char="§"/>
            </a:pPr>
            <a:r>
              <a:rPr lang="en-US" dirty="0"/>
              <a:t> It contains concrete method which has body</a:t>
            </a:r>
          </a:p>
          <a:p>
            <a:pPr lvl="1">
              <a:buFont typeface="Wingdings" panose="05000000000000000000" pitchFamily="2" charset="2"/>
              <a:buChar char="§"/>
            </a:pPr>
            <a:r>
              <a:rPr lang="en-US" dirty="0"/>
              <a:t> It can’t be instantiated</a:t>
            </a:r>
          </a:p>
          <a:p>
            <a:pPr>
              <a:buFont typeface="Wingdings" panose="05000000000000000000" pitchFamily="2" charset="2"/>
              <a:buChar char="Ø"/>
            </a:pPr>
            <a:r>
              <a:rPr lang="en-US" dirty="0"/>
              <a:t>Concrete Class</a:t>
            </a:r>
          </a:p>
          <a:p>
            <a:pPr lvl="1">
              <a:buFont typeface="Wingdings" panose="05000000000000000000" pitchFamily="2" charset="2"/>
              <a:buChar char="§"/>
            </a:pPr>
            <a:r>
              <a:rPr lang="en-US" dirty="0"/>
              <a:t>Can be made into an object or interface (i.e., instantiated)</a:t>
            </a:r>
          </a:p>
          <a:p>
            <a:pPr lvl="1">
              <a:buFont typeface="Wingdings" panose="05000000000000000000" pitchFamily="2" charset="2"/>
              <a:buChar char="§"/>
            </a:pPr>
            <a:r>
              <a:rPr lang="en-US" dirty="0"/>
              <a:t>Superclass – A base class</a:t>
            </a:r>
          </a:p>
          <a:p>
            <a:pPr lvl="1">
              <a:buFont typeface="Wingdings" panose="05000000000000000000" pitchFamily="2" charset="2"/>
              <a:buChar char="§"/>
            </a:pPr>
            <a:r>
              <a:rPr lang="en-US" dirty="0"/>
              <a:t>Subclass – An extended class</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211122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1C61F-0639-405C-941B-BAE0F1A80B5B}"/>
              </a:ext>
            </a:extLst>
          </p:cNvPr>
          <p:cNvSpPr>
            <a:spLocks noGrp="1"/>
          </p:cNvSpPr>
          <p:nvPr>
            <p:ph type="title"/>
          </p:nvPr>
        </p:nvSpPr>
        <p:spPr>
          <a:xfrm>
            <a:off x="677334" y="609599"/>
            <a:ext cx="8596668" cy="3387047"/>
          </a:xfrm>
        </p:spPr>
        <p:txBody>
          <a:bodyPr>
            <a:normAutofit fontScale="90000"/>
          </a:bodyPr>
          <a:lstStyle/>
          <a:p>
            <a:r>
              <a:rPr lang="en-US" dirty="0"/>
              <a:t>   Name : Mrs. Shah</a:t>
            </a:r>
            <a:br>
              <a:rPr lang="en-US" dirty="0"/>
            </a:br>
            <a:r>
              <a:rPr lang="en-US" dirty="0"/>
              <a:t>   Profession: Freelancer on Fiverr and</a:t>
            </a:r>
            <a:br>
              <a:rPr lang="en-US" dirty="0"/>
            </a:br>
            <a:r>
              <a:rPr lang="en-US" dirty="0"/>
              <a:t>                    Upwork as a WordPress 								     Web-Developer</a:t>
            </a:r>
            <a:br>
              <a:rPr lang="en-US" dirty="0"/>
            </a:br>
            <a:r>
              <a:rPr lang="en-US" dirty="0"/>
              <a:t>                    Robotic Coach</a:t>
            </a:r>
            <a:br>
              <a:rPr lang="en-US" dirty="0"/>
            </a:br>
            <a:r>
              <a:rPr lang="en-US" dirty="0"/>
              <a:t>   Website: </a:t>
            </a:r>
            <a:r>
              <a:rPr lang="en-US" dirty="0">
                <a:hlinkClick r:id="rId2"/>
              </a:rPr>
              <a:t>www.jaiminishah.com</a:t>
            </a:r>
            <a:br>
              <a:rPr lang="en-US" dirty="0"/>
            </a:br>
            <a:r>
              <a:rPr lang="en-US" dirty="0"/>
              <a:t>    </a:t>
            </a:r>
            <a:br>
              <a:rPr lang="en-US" dirty="0"/>
            </a:br>
            <a:r>
              <a:rPr lang="en-US" dirty="0"/>
              <a:t> </a:t>
            </a:r>
          </a:p>
        </p:txBody>
      </p:sp>
    </p:spTree>
    <p:extLst>
      <p:ext uri="{BB962C8B-B14F-4D97-AF65-F5344CB8AC3E}">
        <p14:creationId xmlns:p14="http://schemas.microsoft.com/office/powerpoint/2010/main" val="1888385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704" y="339143"/>
            <a:ext cx="8050509" cy="626772"/>
          </a:xfrm>
        </p:spPr>
        <p:txBody>
          <a:bodyPr>
            <a:normAutofit fontScale="90000"/>
          </a:bodyPr>
          <a:lstStyle/>
          <a:p>
            <a:pPr algn="ctr"/>
            <a:r>
              <a:rPr lang="en-US" dirty="0"/>
              <a:t>			Types of Variables</a:t>
            </a:r>
          </a:p>
        </p:txBody>
      </p:sp>
      <p:sp>
        <p:nvSpPr>
          <p:cNvPr id="3" name="TextBox 2"/>
          <p:cNvSpPr txBox="1"/>
          <p:nvPr/>
        </p:nvSpPr>
        <p:spPr>
          <a:xfrm>
            <a:off x="1094704" y="1146219"/>
            <a:ext cx="4932608" cy="2862322"/>
          </a:xfrm>
          <a:prstGeom prst="rect">
            <a:avLst/>
          </a:prstGeom>
          <a:noFill/>
        </p:spPr>
        <p:txBody>
          <a:bodyPr wrap="square" rtlCol="0">
            <a:spAutoFit/>
          </a:bodyPr>
          <a:lstStyle/>
          <a:p>
            <a:pPr lvl="0" fontAlgn="base"/>
            <a:endParaRPr lang="en-US" u="sng" dirty="0"/>
          </a:p>
          <a:p>
            <a:pPr marL="285750" lvl="0" indent="-285750" fontAlgn="base">
              <a:buFont typeface="Wingdings" panose="05000000000000000000" pitchFamily="2" charset="2"/>
              <a:buChar char="§"/>
            </a:pPr>
            <a:r>
              <a:rPr lang="en-US" dirty="0"/>
              <a:t>Boolean: True or False</a:t>
            </a:r>
          </a:p>
          <a:p>
            <a:pPr marL="285750" lvl="0" indent="-285750" fontAlgn="base">
              <a:buFont typeface="Wingdings" panose="05000000000000000000" pitchFamily="2" charset="2"/>
              <a:buChar char="§"/>
            </a:pPr>
            <a:r>
              <a:rPr lang="en-US" dirty="0"/>
              <a:t>integer: 32 bit signed whole number</a:t>
            </a:r>
          </a:p>
          <a:p>
            <a:pPr marL="285750" lvl="0" indent="-285750" fontAlgn="base">
              <a:buFont typeface="Wingdings" panose="05000000000000000000" pitchFamily="2" charset="2"/>
              <a:buChar char="§"/>
            </a:pPr>
            <a:r>
              <a:rPr lang="en-US" dirty="0"/>
              <a:t>long: 64 bit signed whole number</a:t>
            </a:r>
          </a:p>
          <a:p>
            <a:pPr marL="285750" lvl="0" indent="-285750" fontAlgn="base">
              <a:buFont typeface="Wingdings" panose="05000000000000000000" pitchFamily="2" charset="2"/>
              <a:buChar char="§"/>
            </a:pPr>
            <a:r>
              <a:rPr lang="en-US" dirty="0"/>
              <a:t>floating point: 32 bit decimal value</a:t>
            </a:r>
          </a:p>
          <a:p>
            <a:pPr marL="285750" lvl="0" indent="-285750" fontAlgn="base">
              <a:buFont typeface="Wingdings" panose="05000000000000000000" pitchFamily="2" charset="2"/>
              <a:buChar char="§"/>
            </a:pPr>
            <a:r>
              <a:rPr lang="en-US" dirty="0"/>
              <a:t>double floating point: 64 bit decimal value</a:t>
            </a:r>
          </a:p>
          <a:p>
            <a:pPr marL="285750" lvl="0" indent="-285750" fontAlgn="base">
              <a:buFont typeface="Wingdings" panose="05000000000000000000" pitchFamily="2" charset="2"/>
              <a:buChar char="§"/>
            </a:pPr>
            <a:r>
              <a:rPr lang="en-US" dirty="0"/>
              <a:t>String: array of characters</a:t>
            </a:r>
          </a:p>
          <a:p>
            <a:pPr marL="285750" lvl="0" indent="-285750" fontAlgn="base">
              <a:buFont typeface="Wingdings" panose="05000000000000000000" pitchFamily="2" charset="2"/>
              <a:buChar char="§"/>
            </a:pPr>
            <a:r>
              <a:rPr lang="en-US" dirty="0"/>
              <a:t>DcMotor</a:t>
            </a:r>
          </a:p>
          <a:p>
            <a:pPr marL="285750" lvl="0" indent="-285750" fontAlgn="base">
              <a:buFont typeface="Wingdings" panose="05000000000000000000" pitchFamily="2" charset="2"/>
              <a:buChar char="§"/>
            </a:pPr>
            <a:r>
              <a:rPr lang="en-US" dirty="0"/>
              <a:t>Servo</a:t>
            </a:r>
          </a:p>
          <a:p>
            <a:pPr lvl="0" fontAlgn="base"/>
            <a:r>
              <a:rPr lang="en-US" dirty="0"/>
              <a:t> </a:t>
            </a:r>
          </a:p>
        </p:txBody>
      </p:sp>
      <p:sp>
        <p:nvSpPr>
          <p:cNvPr id="4" name="TextBox 3"/>
          <p:cNvSpPr txBox="1"/>
          <p:nvPr/>
        </p:nvSpPr>
        <p:spPr>
          <a:xfrm>
            <a:off x="1094704" y="3879546"/>
            <a:ext cx="4327301" cy="1477328"/>
          </a:xfrm>
          <a:prstGeom prst="rect">
            <a:avLst/>
          </a:prstGeom>
          <a:noFill/>
        </p:spPr>
        <p:txBody>
          <a:bodyPr wrap="square" rtlCol="0">
            <a:spAutoFit/>
          </a:bodyPr>
          <a:lstStyle/>
          <a:p>
            <a:pPr marL="285750" indent="-285750">
              <a:buFont typeface="Wingdings" panose="05000000000000000000" pitchFamily="2" charset="2"/>
              <a:buChar char="Ø"/>
            </a:pPr>
            <a:r>
              <a:rPr lang="en-US" dirty="0"/>
              <a:t>Examples of variable declarations:</a:t>
            </a:r>
          </a:p>
          <a:p>
            <a:pPr marL="285750" indent="-285750">
              <a:buFont typeface="Wingdings" panose="05000000000000000000" pitchFamily="2" charset="2"/>
              <a:buChar char="§"/>
            </a:pPr>
            <a:r>
              <a:rPr lang="en-US" dirty="0"/>
              <a:t>DcMotor leftDrive</a:t>
            </a:r>
          </a:p>
          <a:p>
            <a:pPr marL="285750" indent="-285750">
              <a:buFont typeface="Wingdings" panose="05000000000000000000" pitchFamily="2" charset="2"/>
              <a:buChar char="§"/>
            </a:pPr>
            <a:r>
              <a:rPr lang="en-US" dirty="0"/>
              <a:t>DcMotor rightDrive</a:t>
            </a:r>
          </a:p>
          <a:p>
            <a:pPr marL="285750" indent="-285750">
              <a:buFont typeface="Wingdings" panose="05000000000000000000" pitchFamily="2" charset="2"/>
              <a:buChar char="§"/>
            </a:pPr>
            <a:r>
              <a:rPr lang="en-US" dirty="0"/>
              <a:t>Servo clawArm</a:t>
            </a:r>
          </a:p>
          <a:p>
            <a:pPr marL="285750" indent="-285750">
              <a:buFont typeface="Wingdings" panose="05000000000000000000" pitchFamily="2" charset="2"/>
              <a:buChar char="§"/>
            </a:pPr>
            <a:r>
              <a:rPr lang="en-US" dirty="0"/>
              <a:t>TouchSensor touch</a:t>
            </a:r>
          </a:p>
        </p:txBody>
      </p:sp>
    </p:spTree>
    <p:extLst>
      <p:ext uri="{BB962C8B-B14F-4D97-AF65-F5344CB8AC3E}">
        <p14:creationId xmlns:p14="http://schemas.microsoft.com/office/powerpoint/2010/main" val="3066469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8287"/>
          </a:xfrm>
        </p:spPr>
        <p:txBody>
          <a:bodyPr/>
          <a:lstStyle/>
          <a:p>
            <a:pPr algn="ctr"/>
            <a:r>
              <a:rPr lang="en-US" dirty="0"/>
              <a:t>  Java and Variables</a:t>
            </a:r>
          </a:p>
        </p:txBody>
      </p:sp>
      <p:sp>
        <p:nvSpPr>
          <p:cNvPr id="4" name="Rectangle 3"/>
          <p:cNvSpPr/>
          <p:nvPr/>
        </p:nvSpPr>
        <p:spPr>
          <a:xfrm>
            <a:off x="5969202" y="3244334"/>
            <a:ext cx="253596" cy="369332"/>
          </a:xfrm>
          <a:prstGeom prst="rect">
            <a:avLst/>
          </a:prstGeom>
        </p:spPr>
        <p:txBody>
          <a:bodyPr wrap="none">
            <a:spAutoFit/>
          </a:bodyPr>
          <a:lstStyle/>
          <a:p>
            <a:r>
              <a:rPr lang="en-US" dirty="0"/>
              <a:t> </a:t>
            </a:r>
          </a:p>
        </p:txBody>
      </p:sp>
      <p:sp>
        <p:nvSpPr>
          <p:cNvPr id="5" name="Content Placeholder 4"/>
          <p:cNvSpPr>
            <a:spLocks noGrp="1"/>
          </p:cNvSpPr>
          <p:nvPr>
            <p:ph idx="1"/>
          </p:nvPr>
        </p:nvSpPr>
        <p:spPr>
          <a:xfrm>
            <a:off x="448575" y="1442433"/>
            <a:ext cx="10041146" cy="5138669"/>
          </a:xfrm>
        </p:spPr>
        <p:txBody>
          <a:bodyPr/>
          <a:lstStyle/>
          <a:p>
            <a:pPr marL="0" indent="0">
              <a:buNone/>
            </a:pPr>
            <a:br>
              <a:rPr lang="en-US" dirty="0"/>
            </a:br>
            <a:endParaRPr lang="en-US" dirty="0"/>
          </a:p>
        </p:txBody>
      </p:sp>
      <p:sp>
        <p:nvSpPr>
          <p:cNvPr id="6" name="TextBox 5"/>
          <p:cNvSpPr txBox="1"/>
          <p:nvPr/>
        </p:nvSpPr>
        <p:spPr>
          <a:xfrm>
            <a:off x="772734" y="2292408"/>
            <a:ext cx="3052292" cy="1477328"/>
          </a:xfrm>
          <a:prstGeom prst="rect">
            <a:avLst/>
          </a:prstGeom>
          <a:noFill/>
        </p:spPr>
        <p:txBody>
          <a:bodyPr wrap="square" rtlCol="0">
            <a:spAutoFit/>
          </a:bodyPr>
          <a:lstStyle/>
          <a:p>
            <a:r>
              <a:rPr lang="en-US" dirty="0" err="1"/>
              <a:t>int</a:t>
            </a:r>
            <a:r>
              <a:rPr lang="en-US" dirty="0"/>
              <a:t> b=20;</a:t>
            </a:r>
          </a:p>
          <a:p>
            <a:r>
              <a:rPr lang="en-US" dirty="0" err="1"/>
              <a:t>int</a:t>
            </a:r>
            <a:r>
              <a:rPr lang="en-US" dirty="0"/>
              <a:t> c=10;</a:t>
            </a:r>
          </a:p>
          <a:p>
            <a:r>
              <a:rPr lang="en-US" dirty="0" err="1"/>
              <a:t>telemetry.addData</a:t>
            </a:r>
            <a:r>
              <a:rPr lang="en-US" dirty="0"/>
              <a:t>(“</a:t>
            </a:r>
            <a:r>
              <a:rPr lang="en-US" dirty="0" err="1"/>
              <a:t>B”,b</a:t>
            </a:r>
            <a:r>
              <a:rPr lang="en-US" dirty="0"/>
              <a:t>)</a:t>
            </a:r>
          </a:p>
          <a:p>
            <a:r>
              <a:rPr lang="en-US" dirty="0" err="1"/>
              <a:t>telemetry.addData</a:t>
            </a:r>
            <a:r>
              <a:rPr lang="en-US" dirty="0"/>
              <a:t>(“</a:t>
            </a:r>
            <a:r>
              <a:rPr lang="en-US" dirty="0" err="1"/>
              <a:t>C”,c</a:t>
            </a:r>
            <a:r>
              <a:rPr lang="en-US" dirty="0"/>
              <a:t>);</a:t>
            </a:r>
          </a:p>
          <a:p>
            <a:r>
              <a:rPr lang="en-US" dirty="0" err="1"/>
              <a:t>telemetry.updata</a:t>
            </a:r>
            <a:r>
              <a:rPr lang="en-US" dirty="0"/>
              <a:t>();</a:t>
            </a:r>
          </a:p>
        </p:txBody>
      </p:sp>
      <p:sp>
        <p:nvSpPr>
          <p:cNvPr id="7" name="TextBox 6"/>
          <p:cNvSpPr txBox="1"/>
          <p:nvPr/>
        </p:nvSpPr>
        <p:spPr>
          <a:xfrm>
            <a:off x="4235132" y="1749416"/>
            <a:ext cx="4110378" cy="1200329"/>
          </a:xfrm>
          <a:prstGeom prst="rect">
            <a:avLst/>
          </a:prstGeom>
          <a:noFill/>
        </p:spPr>
        <p:txBody>
          <a:bodyPr wrap="square" rtlCol="0">
            <a:spAutoFit/>
          </a:bodyPr>
          <a:lstStyle/>
          <a:p>
            <a:pPr marL="342900" indent="-342900">
              <a:buAutoNum type="arabicPeriod"/>
            </a:pPr>
            <a:r>
              <a:rPr lang="en-US" dirty="0"/>
              <a:t>Define a variable name b and set its value to 20</a:t>
            </a:r>
          </a:p>
          <a:p>
            <a:pPr marL="342900" indent="-342900">
              <a:buAutoNum type="arabicPeriod"/>
            </a:pPr>
            <a:r>
              <a:rPr lang="en-US" dirty="0"/>
              <a:t>Define a variable name c and set its value to 10 </a:t>
            </a:r>
          </a:p>
        </p:txBody>
      </p:sp>
      <p:cxnSp>
        <p:nvCxnSpPr>
          <p:cNvPr id="9" name="Straight Arrow Connector 8"/>
          <p:cNvCxnSpPr/>
          <p:nvPr/>
        </p:nvCxnSpPr>
        <p:spPr>
          <a:xfrm flipH="1">
            <a:off x="1365161" y="1893194"/>
            <a:ext cx="3039415" cy="3713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72734" y="3901293"/>
            <a:ext cx="3852928" cy="2031325"/>
          </a:xfrm>
          <a:prstGeom prst="rect">
            <a:avLst/>
          </a:prstGeom>
          <a:noFill/>
        </p:spPr>
        <p:txBody>
          <a:bodyPr wrap="square" rtlCol="0">
            <a:spAutoFit/>
          </a:bodyPr>
          <a:lstStyle/>
          <a:p>
            <a:r>
              <a:rPr lang="en-US" dirty="0"/>
              <a:t>When you define a variable in Java you must set its type. These variables are whole numbers which is the integer type. The other common variable types are Strings which are text variables and floats which are decimal numbers</a:t>
            </a:r>
          </a:p>
        </p:txBody>
      </p:sp>
      <p:cxnSp>
        <p:nvCxnSpPr>
          <p:cNvPr id="17" name="Straight Connector 16"/>
          <p:cNvCxnSpPr/>
          <p:nvPr/>
        </p:nvCxnSpPr>
        <p:spPr>
          <a:xfrm flipH="1">
            <a:off x="677334" y="4011768"/>
            <a:ext cx="2241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677334" y="2506603"/>
            <a:ext cx="112093" cy="15051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777109" y="3768212"/>
            <a:ext cx="4712612" cy="2585323"/>
          </a:xfrm>
          <a:prstGeom prst="rect">
            <a:avLst/>
          </a:prstGeom>
          <a:noFill/>
        </p:spPr>
        <p:txBody>
          <a:bodyPr wrap="square" rtlCol="0">
            <a:spAutoFit/>
          </a:bodyPr>
          <a:lstStyle/>
          <a:p>
            <a:r>
              <a:rPr lang="en-US" b="1" dirty="0" err="1"/>
              <a:t>telemetry.addData</a:t>
            </a:r>
            <a:r>
              <a:rPr lang="en-US" b="1" dirty="0"/>
              <a:t>(“Caption”, Value); </a:t>
            </a:r>
          </a:p>
          <a:p>
            <a:r>
              <a:rPr lang="en-US" dirty="0"/>
              <a:t>It takes two parameters </a:t>
            </a:r>
          </a:p>
          <a:p>
            <a:r>
              <a:rPr lang="en-US" dirty="0"/>
              <a:t>1) Caption : A string that describes the data</a:t>
            </a:r>
          </a:p>
          <a:p>
            <a:r>
              <a:rPr lang="en-US" dirty="0"/>
              <a:t>2) Value: The data itself, which can be any    object.</a:t>
            </a:r>
          </a:p>
          <a:p>
            <a:r>
              <a:rPr lang="en-US" b="1" dirty="0" err="1"/>
              <a:t>telemetry.update</a:t>
            </a:r>
            <a:endParaRPr lang="en-US" b="1" dirty="0"/>
          </a:p>
          <a:p>
            <a:r>
              <a:rPr lang="en-US" dirty="0"/>
              <a:t>After adding all the data, you need to call </a:t>
            </a:r>
          </a:p>
          <a:p>
            <a:r>
              <a:rPr lang="en-US" dirty="0" err="1"/>
              <a:t>telemetry.update</a:t>
            </a:r>
            <a:r>
              <a:rPr lang="en-US" dirty="0"/>
              <a:t>() to push the values to the driver station screen.</a:t>
            </a:r>
          </a:p>
        </p:txBody>
      </p:sp>
      <p:cxnSp>
        <p:nvCxnSpPr>
          <p:cNvPr id="30" name="Straight Arrow Connector 29"/>
          <p:cNvCxnSpPr/>
          <p:nvPr/>
        </p:nvCxnSpPr>
        <p:spPr>
          <a:xfrm flipH="1" flipV="1">
            <a:off x="1365161" y="3768212"/>
            <a:ext cx="4211391" cy="243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563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0710"/>
          </a:xfrm>
        </p:spPr>
        <p:txBody>
          <a:bodyPr/>
          <a:lstStyle/>
          <a:p>
            <a:pPr algn="ctr"/>
            <a:r>
              <a:rPr lang="en-US" dirty="0"/>
              <a:t>What is Telemetry</a:t>
            </a:r>
          </a:p>
        </p:txBody>
      </p:sp>
      <p:sp>
        <p:nvSpPr>
          <p:cNvPr id="4" name="Rectangle 3"/>
          <p:cNvSpPr/>
          <p:nvPr/>
        </p:nvSpPr>
        <p:spPr>
          <a:xfrm>
            <a:off x="5969202" y="3244334"/>
            <a:ext cx="253596" cy="369332"/>
          </a:xfrm>
          <a:prstGeom prst="rect">
            <a:avLst/>
          </a:prstGeom>
        </p:spPr>
        <p:txBody>
          <a:bodyPr wrap="none">
            <a:spAutoFit/>
          </a:bodyPr>
          <a:lstStyle/>
          <a:p>
            <a:r>
              <a:rPr lang="en-US" dirty="0"/>
              <a:t> </a:t>
            </a:r>
          </a:p>
        </p:txBody>
      </p:sp>
      <p:sp>
        <p:nvSpPr>
          <p:cNvPr id="5" name="Content Placeholder 4"/>
          <p:cNvSpPr>
            <a:spLocks noGrp="1"/>
          </p:cNvSpPr>
          <p:nvPr>
            <p:ph idx="1"/>
          </p:nvPr>
        </p:nvSpPr>
        <p:spPr>
          <a:xfrm>
            <a:off x="677334" y="2160589"/>
            <a:ext cx="5545464" cy="3880773"/>
          </a:xfrm>
        </p:spPr>
        <p:txBody>
          <a:bodyPr/>
          <a:lstStyle/>
          <a:p>
            <a:r>
              <a:rPr lang="en-US" dirty="0"/>
              <a:t>Telemetry lets us communicate with our robot</a:t>
            </a:r>
          </a:p>
          <a:p>
            <a:r>
              <a:rPr lang="en-US" dirty="0"/>
              <a:t>Telemetry sends real-time data from the robot to the driver station</a:t>
            </a:r>
          </a:p>
          <a:p>
            <a:r>
              <a:rPr lang="en-US" dirty="0"/>
              <a:t>By displaying values of arm-position, speed of motors, sensors data which helps in monitoring and controlling the robot effectively</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3214" y="1264645"/>
            <a:ext cx="2504685" cy="4776717"/>
          </a:xfrm>
          <a:prstGeom prst="rect">
            <a:avLst/>
          </a:prstGeom>
        </p:spPr>
      </p:pic>
      <p:sp>
        <p:nvSpPr>
          <p:cNvPr id="7" name="TextBox 6"/>
          <p:cNvSpPr txBox="1"/>
          <p:nvPr/>
        </p:nvSpPr>
        <p:spPr>
          <a:xfrm>
            <a:off x="3209129" y="4697411"/>
            <a:ext cx="2760073" cy="923330"/>
          </a:xfrm>
          <a:prstGeom prst="rect">
            <a:avLst/>
          </a:prstGeom>
          <a:solidFill>
            <a:srgbClr val="FFFF00"/>
          </a:solidFill>
        </p:spPr>
        <p:txBody>
          <a:bodyPr wrap="square" rtlCol="0">
            <a:spAutoFit/>
          </a:bodyPr>
          <a:lstStyle/>
          <a:p>
            <a:r>
              <a:rPr lang="en-US" dirty="0"/>
              <a:t>Where telemetry gets displayed when using a real-life robot</a:t>
            </a:r>
          </a:p>
        </p:txBody>
      </p:sp>
      <p:cxnSp>
        <p:nvCxnSpPr>
          <p:cNvPr id="9" name="Straight Arrow Connector 8"/>
          <p:cNvCxnSpPr>
            <a:stCxn id="7" idx="3"/>
          </p:cNvCxnSpPr>
          <p:nvPr/>
        </p:nvCxnSpPr>
        <p:spPr>
          <a:xfrm flipV="1">
            <a:off x="5969202" y="5158854"/>
            <a:ext cx="984012" cy="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1312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What is a variable?</a:t>
            </a:r>
          </a:p>
        </p:txBody>
      </p:sp>
      <p:sp>
        <p:nvSpPr>
          <p:cNvPr id="3" name="Content Placeholder 2"/>
          <p:cNvSpPr>
            <a:spLocks noGrp="1"/>
          </p:cNvSpPr>
          <p:nvPr>
            <p:ph idx="1"/>
          </p:nvPr>
        </p:nvSpPr>
        <p:spPr>
          <a:xfrm>
            <a:off x="677334" y="2160589"/>
            <a:ext cx="8596668" cy="4308450"/>
          </a:xfrm>
        </p:spPr>
        <p:txBody>
          <a:bodyPr/>
          <a:lstStyle/>
          <a:p>
            <a:r>
              <a:rPr lang="en-US" dirty="0"/>
              <a:t>Way to store information for later use</a:t>
            </a:r>
          </a:p>
          <a:p>
            <a:r>
              <a:rPr lang="en-US" dirty="0"/>
              <a:t>Can store strings, numbers, </a:t>
            </a:r>
            <a:r>
              <a:rPr lang="en-US" dirty="0" err="1"/>
              <a:t>boolean</a:t>
            </a:r>
            <a:r>
              <a:rPr lang="en-US" dirty="0"/>
              <a:t> and other types of data</a:t>
            </a:r>
          </a:p>
          <a:p>
            <a:r>
              <a:rPr lang="en-US" dirty="0"/>
              <a:t>You name a “box” in the computer memory and put something inside the box</a:t>
            </a:r>
          </a:p>
          <a:p>
            <a:pPr marL="0" indent="0">
              <a:buNone/>
            </a:pPr>
            <a:r>
              <a:rPr lang="en-US" dirty="0"/>
              <a:t>        When you use the name of the box you reference the data you stored inside</a:t>
            </a:r>
          </a:p>
          <a:p>
            <a:pPr marL="0" indent="0">
              <a:buNone/>
            </a:pPr>
            <a:r>
              <a:rPr lang="en-US" dirty="0"/>
              <a:t>             Name = Bob                     b =true                            Age=35</a:t>
            </a:r>
          </a:p>
        </p:txBody>
      </p:sp>
      <p:pic>
        <p:nvPicPr>
          <p:cNvPr id="2050" name="Picture 2" descr="https://lh4.googleusercontent.com/WCpCIChmTBFq_P_e9S9rBCaw-_ZrjEGbcquYGhdVawpeB3HMAUjLvQ7F4y88twgxg7Gy114N7Fart4B87tfk4dAQlW9f9QgP9fMdKA4J3FvGpJ5w-GtiS477WVGKZGAx9DGvSK3DxPhu2wU-WArpvTSYFA=s20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0426" y="4346222"/>
            <a:ext cx="7110484" cy="194521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883391" y="5721015"/>
            <a:ext cx="873456" cy="369332"/>
          </a:xfrm>
          <a:prstGeom prst="rect">
            <a:avLst/>
          </a:prstGeom>
          <a:noFill/>
        </p:spPr>
        <p:txBody>
          <a:bodyPr wrap="square" rtlCol="0">
            <a:spAutoFit/>
          </a:bodyPr>
          <a:lstStyle/>
          <a:p>
            <a:r>
              <a:rPr lang="en-US" dirty="0"/>
              <a:t>Name</a:t>
            </a:r>
          </a:p>
        </p:txBody>
      </p:sp>
      <p:sp>
        <p:nvSpPr>
          <p:cNvPr id="5" name="TextBox 4"/>
          <p:cNvSpPr txBox="1"/>
          <p:nvPr/>
        </p:nvSpPr>
        <p:spPr>
          <a:xfrm>
            <a:off x="4484348" y="5745707"/>
            <a:ext cx="491320" cy="369332"/>
          </a:xfrm>
          <a:prstGeom prst="rect">
            <a:avLst/>
          </a:prstGeom>
          <a:noFill/>
        </p:spPr>
        <p:txBody>
          <a:bodyPr wrap="square" rtlCol="0">
            <a:spAutoFit/>
          </a:bodyPr>
          <a:lstStyle/>
          <a:p>
            <a:r>
              <a:rPr lang="en-US" dirty="0"/>
              <a:t>b</a:t>
            </a:r>
          </a:p>
        </p:txBody>
      </p:sp>
      <p:sp>
        <p:nvSpPr>
          <p:cNvPr id="6" name="TextBox 5"/>
          <p:cNvSpPr txBox="1"/>
          <p:nvPr/>
        </p:nvSpPr>
        <p:spPr>
          <a:xfrm>
            <a:off x="6714699" y="5745707"/>
            <a:ext cx="887104" cy="369332"/>
          </a:xfrm>
          <a:prstGeom prst="rect">
            <a:avLst/>
          </a:prstGeom>
          <a:noFill/>
        </p:spPr>
        <p:txBody>
          <a:bodyPr wrap="square" rtlCol="0">
            <a:spAutoFit/>
          </a:bodyPr>
          <a:lstStyle/>
          <a:p>
            <a:r>
              <a:rPr lang="en-US" dirty="0"/>
              <a:t>Age</a:t>
            </a:r>
          </a:p>
        </p:txBody>
      </p:sp>
    </p:spTree>
    <p:extLst>
      <p:ext uri="{BB962C8B-B14F-4D97-AF65-F5344CB8AC3E}">
        <p14:creationId xmlns:p14="http://schemas.microsoft.com/office/powerpoint/2010/main" val="2778296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69202" y="3244334"/>
            <a:ext cx="253596" cy="369332"/>
          </a:xfrm>
          <a:prstGeom prst="rect">
            <a:avLst/>
          </a:prstGeom>
        </p:spPr>
        <p:txBody>
          <a:bodyPr wrap="none">
            <a:spAutoFit/>
          </a:bodyPr>
          <a:lstStyle/>
          <a:p>
            <a:r>
              <a:rPr lang="en-US" dirty="0"/>
              <a: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785" y="1403560"/>
            <a:ext cx="8403522" cy="4420212"/>
          </a:xfrm>
          <a:prstGeom prst="rect">
            <a:avLst/>
          </a:prstGeom>
        </p:spPr>
      </p:pic>
    </p:spTree>
    <p:extLst>
      <p:ext uri="{BB962C8B-B14F-4D97-AF65-F5344CB8AC3E}">
        <p14:creationId xmlns:p14="http://schemas.microsoft.com/office/powerpoint/2010/main" val="4060825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a program to display addition of two numbers.</a:t>
            </a:r>
          </a:p>
        </p:txBody>
      </p:sp>
      <p:sp>
        <p:nvSpPr>
          <p:cNvPr id="3" name="Content Placeholder 2"/>
          <p:cNvSpPr>
            <a:spLocks noGrp="1"/>
          </p:cNvSpPr>
          <p:nvPr>
            <p:ph idx="1"/>
          </p:nvPr>
        </p:nvSpPr>
        <p:spPr>
          <a:xfrm>
            <a:off x="677333" y="2160589"/>
            <a:ext cx="9681317" cy="3880773"/>
          </a:xfrm>
        </p:spPr>
        <p:txBody>
          <a:bodyPr>
            <a:normAutofit lnSpcReduction="10000"/>
          </a:bodyPr>
          <a:lstStyle/>
          <a:p>
            <a:r>
              <a:rPr lang="en-US" dirty="0"/>
              <a:t>Hint : Use ( “</a:t>
            </a:r>
            <a:r>
              <a:rPr lang="en-US" dirty="0" err="1"/>
              <a:t>System.out.println</a:t>
            </a:r>
            <a:r>
              <a:rPr lang="en-US" dirty="0"/>
              <a:t>”) to display the result.</a:t>
            </a:r>
          </a:p>
          <a:p>
            <a:endParaRPr lang="en-US" dirty="0"/>
          </a:p>
          <a:p>
            <a:pPr marL="0" indent="0">
              <a:buNone/>
            </a:pPr>
            <a:r>
              <a:rPr lang="en-US" dirty="0"/>
              <a:t>    class Addition {</a:t>
            </a:r>
          </a:p>
          <a:p>
            <a:pPr marL="0" indent="0">
              <a:buNone/>
            </a:pPr>
            <a:r>
              <a:rPr lang="en-US" dirty="0"/>
              <a:t>            </a:t>
            </a:r>
            <a:r>
              <a:rPr lang="en-US" dirty="0" err="1"/>
              <a:t>int</a:t>
            </a:r>
            <a:r>
              <a:rPr lang="en-US" dirty="0"/>
              <a:t> a=1;</a:t>
            </a:r>
          </a:p>
          <a:p>
            <a:pPr marL="0" indent="0">
              <a:buNone/>
            </a:pPr>
            <a:r>
              <a:rPr lang="en-US" dirty="0"/>
              <a:t>            </a:t>
            </a:r>
            <a:r>
              <a:rPr lang="en-US" dirty="0" err="1"/>
              <a:t>int</a:t>
            </a:r>
            <a:r>
              <a:rPr lang="en-US" dirty="0"/>
              <a:t> b=3;</a:t>
            </a:r>
          </a:p>
          <a:p>
            <a:pPr marL="0" indent="0">
              <a:buNone/>
            </a:pPr>
            <a:r>
              <a:rPr lang="en-US" dirty="0"/>
              <a:t>            </a:t>
            </a:r>
            <a:r>
              <a:rPr lang="en-US" dirty="0" err="1"/>
              <a:t>int</a:t>
            </a:r>
            <a:r>
              <a:rPr lang="en-US" dirty="0"/>
              <a:t> result= </a:t>
            </a:r>
            <a:r>
              <a:rPr lang="en-US" dirty="0" err="1"/>
              <a:t>a+b</a:t>
            </a:r>
            <a:r>
              <a:rPr lang="en-US" dirty="0"/>
              <a:t>;</a:t>
            </a:r>
          </a:p>
          <a:p>
            <a:pPr marL="0" indent="0">
              <a:buNone/>
            </a:pPr>
            <a:r>
              <a:rPr lang="en-US" dirty="0"/>
              <a:t>            public static void main (String </a:t>
            </a:r>
            <a:r>
              <a:rPr lang="en-US" dirty="0" err="1"/>
              <a:t>args</a:t>
            </a:r>
            <a:r>
              <a:rPr lang="en-US" dirty="0"/>
              <a:t>[]) {</a:t>
            </a:r>
          </a:p>
          <a:p>
            <a:pPr marL="0" indent="0">
              <a:buNone/>
            </a:pPr>
            <a:r>
              <a:rPr lang="en-US" dirty="0"/>
              <a:t>                   </a:t>
            </a:r>
            <a:r>
              <a:rPr lang="en-US" dirty="0" err="1"/>
              <a:t>System.out.println</a:t>
            </a:r>
            <a:r>
              <a:rPr lang="en-US" dirty="0"/>
              <a:t>(“The addition of two numbers is:”+result);</a:t>
            </a:r>
          </a:p>
          <a:p>
            <a:pPr marL="0" indent="0">
              <a:buNone/>
            </a:pPr>
            <a:r>
              <a:rPr lang="en-US" dirty="0"/>
              <a:t>             }</a:t>
            </a:r>
          </a:p>
          <a:p>
            <a:pPr marL="0" indent="0">
              <a:buNone/>
            </a:pPr>
            <a:r>
              <a:rPr lang="en-US" dirty="0"/>
              <a:t>   }</a:t>
            </a:r>
          </a:p>
        </p:txBody>
      </p:sp>
      <p:sp>
        <p:nvSpPr>
          <p:cNvPr id="4" name="TextBox 3"/>
          <p:cNvSpPr txBox="1"/>
          <p:nvPr/>
        </p:nvSpPr>
        <p:spPr>
          <a:xfrm>
            <a:off x="5909481" y="2866030"/>
            <a:ext cx="4449169" cy="1754326"/>
          </a:xfrm>
          <a:prstGeom prst="rect">
            <a:avLst/>
          </a:prstGeom>
          <a:noFill/>
        </p:spPr>
        <p:txBody>
          <a:bodyPr wrap="square" rtlCol="0">
            <a:spAutoFit/>
          </a:bodyPr>
          <a:lstStyle/>
          <a:p>
            <a:r>
              <a:rPr lang="en-US" dirty="0"/>
              <a:t>Compile : javac Addition.java</a:t>
            </a:r>
          </a:p>
          <a:p>
            <a:r>
              <a:rPr lang="en-US" dirty="0"/>
              <a:t>Run : java Addition</a:t>
            </a:r>
          </a:p>
          <a:p>
            <a:r>
              <a:rPr lang="en-US" dirty="0"/>
              <a:t>It will create a </a:t>
            </a:r>
            <a:r>
              <a:rPr lang="en-US" dirty="0" err="1"/>
              <a:t>java.class</a:t>
            </a:r>
            <a:r>
              <a:rPr lang="en-US" dirty="0"/>
              <a:t> file.</a:t>
            </a:r>
          </a:p>
          <a:p>
            <a:r>
              <a:rPr lang="en-US" dirty="0"/>
              <a:t>On screen :</a:t>
            </a:r>
          </a:p>
          <a:p>
            <a:r>
              <a:rPr lang="en-US" dirty="0"/>
              <a:t>“The addition of two numbers is 4”</a:t>
            </a:r>
          </a:p>
          <a:p>
            <a:endParaRPr lang="en-US" dirty="0"/>
          </a:p>
        </p:txBody>
      </p:sp>
    </p:spTree>
    <p:extLst>
      <p:ext uri="{BB962C8B-B14F-4D97-AF65-F5344CB8AC3E}">
        <p14:creationId xmlns:p14="http://schemas.microsoft.com/office/powerpoint/2010/main" val="25032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2472"/>
          </a:xfrm>
        </p:spPr>
        <p:txBody>
          <a:bodyPr/>
          <a:lstStyle/>
          <a:p>
            <a:pPr algn="ctr"/>
            <a:r>
              <a:rPr lang="en-US" dirty="0"/>
              <a:t>  What is Flowchart</a:t>
            </a:r>
          </a:p>
        </p:txBody>
      </p:sp>
      <p:sp>
        <p:nvSpPr>
          <p:cNvPr id="3" name="Content Placeholder 2"/>
          <p:cNvSpPr>
            <a:spLocks noGrp="1"/>
          </p:cNvSpPr>
          <p:nvPr>
            <p:ph idx="1"/>
          </p:nvPr>
        </p:nvSpPr>
        <p:spPr>
          <a:xfrm>
            <a:off x="677334" y="1555845"/>
            <a:ext cx="8596668" cy="4485517"/>
          </a:xfrm>
        </p:spPr>
        <p:txBody>
          <a:bodyPr/>
          <a:lstStyle/>
          <a:p>
            <a:pPr marL="0" indent="0">
              <a:buNone/>
            </a:pPr>
            <a:r>
              <a:rPr lang="en-US" dirty="0"/>
              <a:t>		Computer algorithms could be represented using Flowchart </a:t>
            </a:r>
          </a:p>
          <a:p>
            <a:pPr marL="0" indent="0">
              <a:buNone/>
            </a:pPr>
            <a:r>
              <a:rPr lang="en-US" dirty="0"/>
              <a:t>                     (also known as Flow Diagram) and Pseudocode.</a:t>
            </a:r>
          </a:p>
          <a:p>
            <a:endParaRPr lang="en-US" dirty="0"/>
          </a:p>
          <a:p>
            <a:r>
              <a:rPr lang="en-US" dirty="0"/>
              <a:t>Flowchart is a graphical or visual representation of an algorithm.</a:t>
            </a:r>
          </a:p>
          <a:p>
            <a:r>
              <a:rPr lang="en-US" dirty="0"/>
              <a:t>Flowchart uses formally agreed standard symbols connected by lines with arrows to show the flow of the algorithm.</a:t>
            </a:r>
          </a:p>
          <a:p>
            <a:r>
              <a:rPr lang="en-US" dirty="0"/>
              <a:t>Flowchart is easier to read and understand.</a:t>
            </a:r>
          </a:p>
          <a:p>
            <a:pPr marL="0" indent="0">
              <a:buNone/>
            </a:pPr>
            <a:endParaRPr lang="en-US" dirty="0"/>
          </a:p>
          <a:p>
            <a:endParaRPr lang="en-US" dirty="0"/>
          </a:p>
        </p:txBody>
      </p:sp>
    </p:spTree>
    <p:extLst>
      <p:ext uri="{BB962C8B-B14F-4D97-AF65-F5344CB8AC3E}">
        <p14:creationId xmlns:p14="http://schemas.microsoft.com/office/powerpoint/2010/main" val="1323933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70" y="145031"/>
            <a:ext cx="10515600" cy="808582"/>
          </a:xfrm>
        </p:spPr>
        <p:txBody>
          <a:bodyPr/>
          <a:lstStyle/>
          <a:p>
            <a:pPr algn="ctr"/>
            <a:r>
              <a:rPr lang="en-US" dirty="0"/>
              <a:t>   </a:t>
            </a:r>
            <a:r>
              <a:rPr lang="en-US" dirty="0">
                <a:solidFill>
                  <a:schemeClr val="accent1">
                    <a:lumMod val="75000"/>
                  </a:schemeClr>
                </a:solidFill>
              </a:rPr>
              <a:t>Parts of a Flow Chart</a:t>
            </a:r>
          </a:p>
        </p:txBody>
      </p:sp>
      <p:sp>
        <p:nvSpPr>
          <p:cNvPr id="4" name="Flowchart: Terminator 3"/>
          <p:cNvSpPr/>
          <p:nvPr/>
        </p:nvSpPr>
        <p:spPr>
          <a:xfrm>
            <a:off x="1057702" y="1269242"/>
            <a:ext cx="1405719" cy="450376"/>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Start/End</a:t>
            </a:r>
          </a:p>
        </p:txBody>
      </p:sp>
      <p:sp>
        <p:nvSpPr>
          <p:cNvPr id="5" name="Flowchart: Process 4"/>
          <p:cNvSpPr/>
          <p:nvPr/>
        </p:nvSpPr>
        <p:spPr>
          <a:xfrm>
            <a:off x="874633" y="3348083"/>
            <a:ext cx="1555845" cy="85980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Process</a:t>
            </a:r>
          </a:p>
        </p:txBody>
      </p:sp>
      <p:sp>
        <p:nvSpPr>
          <p:cNvPr id="6" name="Flowchart: Decision 5"/>
          <p:cNvSpPr/>
          <p:nvPr/>
        </p:nvSpPr>
        <p:spPr>
          <a:xfrm>
            <a:off x="791570" y="4598364"/>
            <a:ext cx="2163170" cy="93744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Decision</a:t>
            </a:r>
          </a:p>
        </p:txBody>
      </p:sp>
      <p:sp>
        <p:nvSpPr>
          <p:cNvPr id="7" name="Flowchart: Data 6"/>
          <p:cNvSpPr/>
          <p:nvPr/>
        </p:nvSpPr>
        <p:spPr>
          <a:xfrm>
            <a:off x="566382" y="2053988"/>
            <a:ext cx="2388358" cy="941695"/>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Input/Output</a:t>
            </a:r>
          </a:p>
        </p:txBody>
      </p:sp>
      <p:cxnSp>
        <p:nvCxnSpPr>
          <p:cNvPr id="9" name="Straight Arrow Connector 8"/>
          <p:cNvCxnSpPr/>
          <p:nvPr/>
        </p:nvCxnSpPr>
        <p:spPr>
          <a:xfrm>
            <a:off x="1057702" y="6036475"/>
            <a:ext cx="1692807" cy="174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855979" y="1171264"/>
            <a:ext cx="5820283" cy="646331"/>
          </a:xfrm>
          <a:prstGeom prst="rect">
            <a:avLst/>
          </a:prstGeom>
          <a:noFill/>
        </p:spPr>
        <p:txBody>
          <a:bodyPr wrap="square" rtlCol="0">
            <a:spAutoFit/>
          </a:bodyPr>
          <a:lstStyle/>
          <a:p>
            <a:r>
              <a:rPr lang="en-US" dirty="0"/>
              <a:t>Indicates starting point or ending point of the flowchart or algorithm.</a:t>
            </a:r>
          </a:p>
        </p:txBody>
      </p:sp>
      <p:sp>
        <p:nvSpPr>
          <p:cNvPr id="14" name="TextBox 13"/>
          <p:cNvSpPr txBox="1"/>
          <p:nvPr/>
        </p:nvSpPr>
        <p:spPr>
          <a:xfrm>
            <a:off x="3855980" y="2053988"/>
            <a:ext cx="5124248" cy="646331"/>
          </a:xfrm>
          <a:prstGeom prst="rect">
            <a:avLst/>
          </a:prstGeom>
          <a:noFill/>
        </p:spPr>
        <p:txBody>
          <a:bodyPr wrap="square" rtlCol="0">
            <a:spAutoFit/>
          </a:bodyPr>
          <a:lstStyle/>
          <a:p>
            <a:r>
              <a:rPr lang="en-US" dirty="0"/>
              <a:t>Indicates input to or output from the process within the algorithm.</a:t>
            </a:r>
          </a:p>
        </p:txBody>
      </p:sp>
      <p:sp>
        <p:nvSpPr>
          <p:cNvPr id="16" name="TextBox 15"/>
          <p:cNvSpPr txBox="1"/>
          <p:nvPr/>
        </p:nvSpPr>
        <p:spPr>
          <a:xfrm>
            <a:off x="3909848" y="3313484"/>
            <a:ext cx="4572000" cy="646331"/>
          </a:xfrm>
          <a:prstGeom prst="rect">
            <a:avLst/>
          </a:prstGeom>
          <a:noFill/>
        </p:spPr>
        <p:txBody>
          <a:bodyPr wrap="square" rtlCol="0">
            <a:spAutoFit/>
          </a:bodyPr>
          <a:lstStyle/>
          <a:p>
            <a:r>
              <a:rPr lang="en-US" dirty="0"/>
              <a:t>Indicate the process or operation that is performed within the algorithm.</a:t>
            </a:r>
          </a:p>
        </p:txBody>
      </p:sp>
      <p:cxnSp>
        <p:nvCxnSpPr>
          <p:cNvPr id="18" name="Straight Arrow Connector 17"/>
          <p:cNvCxnSpPr>
            <a:stCxn id="6" idx="3"/>
          </p:cNvCxnSpPr>
          <p:nvPr/>
        </p:nvCxnSpPr>
        <p:spPr>
          <a:xfrm>
            <a:off x="2954740" y="5067085"/>
            <a:ext cx="879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970836" y="4914367"/>
            <a:ext cx="798880" cy="369332"/>
          </a:xfrm>
          <a:prstGeom prst="rect">
            <a:avLst/>
          </a:prstGeom>
          <a:noFill/>
        </p:spPr>
        <p:txBody>
          <a:bodyPr wrap="square" rtlCol="0">
            <a:spAutoFit/>
          </a:bodyPr>
          <a:lstStyle/>
          <a:p>
            <a:r>
              <a:rPr lang="en-US" dirty="0"/>
              <a:t>Yes</a:t>
            </a:r>
          </a:p>
        </p:txBody>
      </p:sp>
      <p:cxnSp>
        <p:nvCxnSpPr>
          <p:cNvPr id="25" name="Straight Arrow Connector 24"/>
          <p:cNvCxnSpPr>
            <a:stCxn id="6" idx="2"/>
          </p:cNvCxnSpPr>
          <p:nvPr/>
        </p:nvCxnSpPr>
        <p:spPr>
          <a:xfrm flipH="1">
            <a:off x="1760563" y="5535806"/>
            <a:ext cx="112592" cy="1511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508807" y="5540393"/>
            <a:ext cx="586853" cy="369332"/>
          </a:xfrm>
          <a:prstGeom prst="rect">
            <a:avLst/>
          </a:prstGeom>
          <a:noFill/>
        </p:spPr>
        <p:txBody>
          <a:bodyPr wrap="square" rtlCol="0">
            <a:spAutoFit/>
          </a:bodyPr>
          <a:lstStyle/>
          <a:p>
            <a:r>
              <a:rPr lang="en-US" dirty="0"/>
              <a:t>No</a:t>
            </a:r>
          </a:p>
        </p:txBody>
      </p:sp>
      <p:sp>
        <p:nvSpPr>
          <p:cNvPr id="29" name="TextBox 28"/>
          <p:cNvSpPr txBox="1"/>
          <p:nvPr/>
        </p:nvSpPr>
        <p:spPr>
          <a:xfrm>
            <a:off x="3909848" y="4637368"/>
            <a:ext cx="5070379" cy="646331"/>
          </a:xfrm>
          <a:prstGeom prst="rect">
            <a:avLst/>
          </a:prstGeom>
          <a:noFill/>
        </p:spPr>
        <p:txBody>
          <a:bodyPr wrap="square" rtlCol="0">
            <a:spAutoFit/>
          </a:bodyPr>
          <a:lstStyle/>
          <a:p>
            <a:r>
              <a:rPr lang="en-US" dirty="0"/>
              <a:t>Indicates the selection or decision within the algorithm.</a:t>
            </a:r>
          </a:p>
        </p:txBody>
      </p:sp>
      <p:sp>
        <p:nvSpPr>
          <p:cNvPr id="33" name="TextBox 32"/>
          <p:cNvSpPr txBox="1"/>
          <p:nvPr/>
        </p:nvSpPr>
        <p:spPr>
          <a:xfrm>
            <a:off x="4039737" y="5691582"/>
            <a:ext cx="4544705" cy="369332"/>
          </a:xfrm>
          <a:prstGeom prst="rect">
            <a:avLst/>
          </a:prstGeom>
          <a:noFill/>
        </p:spPr>
        <p:txBody>
          <a:bodyPr wrap="square" rtlCol="0">
            <a:spAutoFit/>
          </a:bodyPr>
          <a:lstStyle/>
          <a:p>
            <a:r>
              <a:rPr lang="en-US" dirty="0"/>
              <a:t>Logical Flow of the Algorithm</a:t>
            </a:r>
          </a:p>
        </p:txBody>
      </p:sp>
    </p:spTree>
    <p:extLst>
      <p:ext uri="{BB962C8B-B14F-4D97-AF65-F5344CB8AC3E}">
        <p14:creationId xmlns:p14="http://schemas.microsoft.com/office/powerpoint/2010/main" val="3518044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3" grpId="0"/>
      <p:bldP spid="14" grpId="0"/>
      <p:bldP spid="16" grpId="0"/>
      <p:bldP spid="29"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8069" y="406068"/>
            <a:ext cx="7527878" cy="1040595"/>
          </a:xfrm>
        </p:spPr>
        <p:txBody>
          <a:bodyPr/>
          <a:lstStyle/>
          <a:p>
            <a:pPr algn="ctr"/>
            <a:r>
              <a:rPr lang="en-US" dirty="0"/>
              <a:t>   </a:t>
            </a:r>
            <a:r>
              <a:rPr lang="en-US" sz="5400" dirty="0">
                <a:solidFill>
                  <a:schemeClr val="accent5">
                    <a:lumMod val="75000"/>
                  </a:schemeClr>
                </a:solidFill>
              </a:rPr>
              <a:t>Flow Chart</a:t>
            </a:r>
          </a:p>
        </p:txBody>
      </p:sp>
      <p:sp>
        <p:nvSpPr>
          <p:cNvPr id="3" name="TextBox 2"/>
          <p:cNvSpPr txBox="1"/>
          <p:nvPr/>
        </p:nvSpPr>
        <p:spPr>
          <a:xfrm>
            <a:off x="791571" y="1910687"/>
            <a:ext cx="10754436" cy="4616648"/>
          </a:xfrm>
          <a:prstGeom prst="rect">
            <a:avLst/>
          </a:prstGeom>
          <a:noFill/>
        </p:spPr>
        <p:txBody>
          <a:bodyPr wrap="square" rtlCol="0">
            <a:spAutoFit/>
          </a:bodyPr>
          <a:lstStyle/>
          <a:p>
            <a:r>
              <a:rPr lang="en-US" sz="3600" dirty="0">
                <a:solidFill>
                  <a:schemeClr val="accent5">
                    <a:lumMod val="75000"/>
                  </a:schemeClr>
                </a:solidFill>
              </a:rPr>
              <a:t>Definition</a:t>
            </a:r>
          </a:p>
          <a:p>
            <a:endParaRPr lang="en-US" dirty="0"/>
          </a:p>
          <a:p>
            <a:r>
              <a:rPr lang="en-US" sz="2400" dirty="0"/>
              <a:t>  A flowchart is a schematic representation of an  algorithm or a process.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cxnSp>
        <p:nvCxnSpPr>
          <p:cNvPr id="7" name="Straight Arrow Connector 6"/>
          <p:cNvCxnSpPr/>
          <p:nvPr/>
        </p:nvCxnSpPr>
        <p:spPr>
          <a:xfrm>
            <a:off x="2442950" y="3819815"/>
            <a:ext cx="682387" cy="152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125337" y="3506548"/>
            <a:ext cx="1282890" cy="847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Check Dog’s Bowl	</a:t>
            </a:r>
          </a:p>
        </p:txBody>
      </p:sp>
      <p:sp>
        <p:nvSpPr>
          <p:cNvPr id="10" name="Flowchart: Decision 9"/>
          <p:cNvSpPr/>
          <p:nvPr/>
        </p:nvSpPr>
        <p:spPr>
          <a:xfrm>
            <a:off x="4776717" y="3384645"/>
            <a:ext cx="1801504" cy="96899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it Empty?</a:t>
            </a:r>
          </a:p>
        </p:txBody>
      </p:sp>
      <p:cxnSp>
        <p:nvCxnSpPr>
          <p:cNvPr id="13" name="Straight Arrow Connector 12"/>
          <p:cNvCxnSpPr>
            <a:endCxn id="10" idx="1"/>
          </p:cNvCxnSpPr>
          <p:nvPr/>
        </p:nvCxnSpPr>
        <p:spPr>
          <a:xfrm>
            <a:off x="4312693" y="3819815"/>
            <a:ext cx="464024" cy="49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0" idx="3"/>
          </p:cNvCxnSpPr>
          <p:nvPr/>
        </p:nvCxnSpPr>
        <p:spPr>
          <a:xfrm flipV="1">
            <a:off x="6578221" y="3848671"/>
            <a:ext cx="395785" cy="20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Flowchart: Process 15"/>
          <p:cNvSpPr/>
          <p:nvPr/>
        </p:nvSpPr>
        <p:spPr>
          <a:xfrm>
            <a:off x="6974005" y="3561139"/>
            <a:ext cx="1405719" cy="79249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Pour Food into Bowl</a:t>
            </a:r>
          </a:p>
        </p:txBody>
      </p:sp>
      <p:sp>
        <p:nvSpPr>
          <p:cNvPr id="17" name="Flowchart: Terminator 16"/>
          <p:cNvSpPr/>
          <p:nvPr/>
        </p:nvSpPr>
        <p:spPr>
          <a:xfrm>
            <a:off x="8693624" y="3618847"/>
            <a:ext cx="1091821" cy="39359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Stop</a:t>
            </a:r>
          </a:p>
        </p:txBody>
      </p:sp>
      <p:cxnSp>
        <p:nvCxnSpPr>
          <p:cNvPr id="19" name="Straight Arrow Connector 18"/>
          <p:cNvCxnSpPr/>
          <p:nvPr/>
        </p:nvCxnSpPr>
        <p:spPr>
          <a:xfrm>
            <a:off x="8024884" y="3819815"/>
            <a:ext cx="6687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Flowchart: Terminator 19"/>
          <p:cNvSpPr/>
          <p:nvPr/>
        </p:nvSpPr>
        <p:spPr>
          <a:xfrm>
            <a:off x="1364775" y="3618847"/>
            <a:ext cx="1078175" cy="39359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cxnSp>
        <p:nvCxnSpPr>
          <p:cNvPr id="30" name="Straight Connector 29"/>
          <p:cNvCxnSpPr>
            <a:stCxn id="10" idx="2"/>
          </p:cNvCxnSpPr>
          <p:nvPr/>
        </p:nvCxnSpPr>
        <p:spPr>
          <a:xfrm>
            <a:off x="5677469" y="4353636"/>
            <a:ext cx="13646" cy="11327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691116" y="5431809"/>
            <a:ext cx="3275463" cy="40943"/>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V="1">
            <a:off x="8952931" y="4012441"/>
            <a:ext cx="13648" cy="14739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8489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2125" y="365125"/>
            <a:ext cx="2115404" cy="1641096"/>
          </a:xfrm>
        </p:spPr>
        <p:txBody>
          <a:bodyPr>
            <a:normAutofit/>
          </a:bodyPr>
          <a:lstStyle/>
          <a:p>
            <a:r>
              <a:rPr lang="en-US" dirty="0">
                <a:solidFill>
                  <a:schemeClr val="accent5">
                    <a:lumMod val="75000"/>
                  </a:schemeClr>
                </a:solidFill>
              </a:rPr>
              <a:t>Example</a:t>
            </a:r>
            <a:br>
              <a:rPr lang="en-US" dirty="0">
                <a:solidFill>
                  <a:schemeClr val="accent5">
                    <a:lumMod val="75000"/>
                  </a:schemeClr>
                </a:solidFill>
              </a:rPr>
            </a:br>
            <a:br>
              <a:rPr lang="en-US" dirty="0"/>
            </a:br>
            <a:endParaRPr lang="en-US" sz="2400" dirty="0"/>
          </a:p>
        </p:txBody>
      </p:sp>
      <p:sp>
        <p:nvSpPr>
          <p:cNvPr id="3" name="TextBox 2"/>
          <p:cNvSpPr txBox="1"/>
          <p:nvPr/>
        </p:nvSpPr>
        <p:spPr>
          <a:xfrm>
            <a:off x="1774209" y="2006221"/>
            <a:ext cx="6987654"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a:t>Count from 1 to 9 by odd numbers.</a:t>
            </a:r>
          </a:p>
          <a:p>
            <a:pPr marL="285750" indent="-285750">
              <a:buFont typeface="Wingdings" panose="05000000000000000000" pitchFamily="2" charset="2"/>
              <a:buChar char="Ø"/>
            </a:pPr>
            <a:r>
              <a:rPr lang="en-US" dirty="0"/>
              <a:t>Before attempting to draw the flowchart, determine what you want the output to be.</a:t>
            </a:r>
          </a:p>
          <a:p>
            <a:pPr marL="285750" indent="-285750">
              <a:buFont typeface="Wingdings" panose="05000000000000000000" pitchFamily="2" charset="2"/>
              <a:buChar char="Ø"/>
            </a:pPr>
            <a:r>
              <a:rPr lang="en-US" dirty="0"/>
              <a:t>What is the First Block</a:t>
            </a:r>
          </a:p>
        </p:txBody>
      </p:sp>
    </p:spTree>
    <p:extLst>
      <p:ext uri="{BB962C8B-B14F-4D97-AF65-F5344CB8AC3E}">
        <p14:creationId xmlns:p14="http://schemas.microsoft.com/office/powerpoint/2010/main" val="4256419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803" y="854762"/>
            <a:ext cx="1823113" cy="1122481"/>
          </a:xfrm>
        </p:spPr>
        <p:txBody>
          <a:bodyPr/>
          <a:lstStyle/>
          <a:p>
            <a:r>
              <a:rPr lang="en-US" dirty="0"/>
              <a:t>Step1</a:t>
            </a:r>
          </a:p>
        </p:txBody>
      </p:sp>
      <p:sp>
        <p:nvSpPr>
          <p:cNvPr id="3" name="TextBox 2"/>
          <p:cNvSpPr txBox="1"/>
          <p:nvPr/>
        </p:nvSpPr>
        <p:spPr>
          <a:xfrm>
            <a:off x="941695" y="2183642"/>
            <a:ext cx="6455391"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a:t> The output will be 1,3,5,7,9.</a:t>
            </a:r>
          </a:p>
          <a:p>
            <a:pPr marL="285750" indent="-285750">
              <a:buFont typeface="Wingdings" panose="05000000000000000000" pitchFamily="2" charset="2"/>
              <a:buChar char="Ø"/>
            </a:pPr>
            <a:r>
              <a:rPr lang="en-US" dirty="0"/>
              <a:t> The Start block is always first.</a:t>
            </a:r>
          </a:p>
          <a:p>
            <a:endParaRPr lang="en-US" dirty="0"/>
          </a:p>
          <a:p>
            <a:r>
              <a:rPr lang="en-US" dirty="0"/>
              <a:t>              </a:t>
            </a:r>
          </a:p>
        </p:txBody>
      </p:sp>
      <p:sp>
        <p:nvSpPr>
          <p:cNvPr id="4" name="Flowchart: Terminator 3"/>
          <p:cNvSpPr/>
          <p:nvPr/>
        </p:nvSpPr>
        <p:spPr>
          <a:xfrm>
            <a:off x="2483893" y="2893325"/>
            <a:ext cx="1692322" cy="409433"/>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sp>
        <p:nvSpPr>
          <p:cNvPr id="5" name="TextBox 4"/>
          <p:cNvSpPr txBox="1"/>
          <p:nvPr/>
        </p:nvSpPr>
        <p:spPr>
          <a:xfrm>
            <a:off x="1124803" y="3562066"/>
            <a:ext cx="1604749" cy="369332"/>
          </a:xfrm>
          <a:prstGeom prst="rect">
            <a:avLst/>
          </a:prstGeom>
          <a:noFill/>
        </p:spPr>
        <p:txBody>
          <a:bodyPr wrap="square" rtlCol="0">
            <a:spAutoFit/>
          </a:bodyPr>
          <a:lstStyle/>
          <a:p>
            <a:r>
              <a:rPr lang="en-US" dirty="0"/>
              <a:t>Step 2</a:t>
            </a:r>
          </a:p>
        </p:txBody>
      </p:sp>
      <p:sp>
        <p:nvSpPr>
          <p:cNvPr id="6" name="TextBox 5"/>
          <p:cNvSpPr txBox="1"/>
          <p:nvPr/>
        </p:nvSpPr>
        <p:spPr>
          <a:xfrm>
            <a:off x="1124803" y="4093654"/>
            <a:ext cx="3924869" cy="2308324"/>
          </a:xfrm>
          <a:prstGeom prst="rect">
            <a:avLst/>
          </a:prstGeom>
          <a:noFill/>
        </p:spPr>
        <p:txBody>
          <a:bodyPr wrap="square" rtlCol="0">
            <a:spAutoFit/>
          </a:bodyPr>
          <a:lstStyle/>
          <a:p>
            <a:r>
              <a:rPr lang="en-US" dirty="0"/>
              <a:t>The program begins with number 1</a:t>
            </a:r>
          </a:p>
          <a:p>
            <a:r>
              <a:rPr lang="en-US" dirty="0"/>
              <a:t>               </a:t>
            </a:r>
          </a:p>
          <a:p>
            <a:endParaRPr lang="en-US" dirty="0"/>
          </a:p>
          <a:p>
            <a:endParaRPr lang="en-US" dirty="0"/>
          </a:p>
          <a:p>
            <a:endParaRPr lang="en-US" dirty="0"/>
          </a:p>
          <a:p>
            <a:endParaRPr lang="en-US" dirty="0"/>
          </a:p>
          <a:p>
            <a:endParaRPr lang="en-US" dirty="0"/>
          </a:p>
          <a:p>
            <a:endParaRPr lang="en-US" dirty="0"/>
          </a:p>
        </p:txBody>
      </p:sp>
      <p:sp>
        <p:nvSpPr>
          <p:cNvPr id="7" name="Flowchart: Terminator 6"/>
          <p:cNvSpPr/>
          <p:nvPr/>
        </p:nvSpPr>
        <p:spPr>
          <a:xfrm>
            <a:off x="2258704" y="4593231"/>
            <a:ext cx="1378424" cy="327546"/>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cxnSp>
        <p:nvCxnSpPr>
          <p:cNvPr id="9" name="Straight Arrow Connector 8"/>
          <p:cNvCxnSpPr>
            <a:stCxn id="7" idx="2"/>
          </p:cNvCxnSpPr>
          <p:nvPr/>
        </p:nvCxnSpPr>
        <p:spPr>
          <a:xfrm>
            <a:off x="2947916" y="4920777"/>
            <a:ext cx="34120" cy="395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Flowchart: Data 9"/>
          <p:cNvSpPr/>
          <p:nvPr/>
        </p:nvSpPr>
        <p:spPr>
          <a:xfrm>
            <a:off x="2258704" y="5316140"/>
            <a:ext cx="1473958" cy="532263"/>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Input 1</a:t>
            </a:r>
          </a:p>
        </p:txBody>
      </p:sp>
      <p:sp>
        <p:nvSpPr>
          <p:cNvPr id="11" name="TextBox 10"/>
          <p:cNvSpPr txBox="1"/>
          <p:nvPr/>
        </p:nvSpPr>
        <p:spPr>
          <a:xfrm>
            <a:off x="7219666" y="709684"/>
            <a:ext cx="1460310" cy="646331"/>
          </a:xfrm>
          <a:prstGeom prst="rect">
            <a:avLst/>
          </a:prstGeom>
          <a:noFill/>
        </p:spPr>
        <p:txBody>
          <a:bodyPr wrap="square" rtlCol="0">
            <a:spAutoFit/>
          </a:bodyPr>
          <a:lstStyle/>
          <a:p>
            <a:r>
              <a:rPr lang="en-US" dirty="0"/>
              <a:t>Step 3</a:t>
            </a:r>
          </a:p>
          <a:p>
            <a:endParaRPr lang="en-US" dirty="0"/>
          </a:p>
        </p:txBody>
      </p:sp>
      <p:sp>
        <p:nvSpPr>
          <p:cNvPr id="12" name="TextBox 11"/>
          <p:cNvSpPr txBox="1"/>
          <p:nvPr/>
        </p:nvSpPr>
        <p:spPr>
          <a:xfrm>
            <a:off x="7014949" y="1356015"/>
            <a:ext cx="3971499" cy="3693319"/>
          </a:xfrm>
          <a:prstGeom prst="rect">
            <a:avLst/>
          </a:prstGeom>
          <a:noFill/>
        </p:spPr>
        <p:txBody>
          <a:bodyPr wrap="square" rtlCol="0">
            <a:spAutoFit/>
          </a:bodyPr>
          <a:lstStyle/>
          <a:p>
            <a:r>
              <a:rPr lang="en-US" dirty="0"/>
              <a:t> Now that there is a number, the program will state the number.</a:t>
            </a:r>
          </a:p>
          <a:p>
            <a:r>
              <a:rPr lang="en-US" dirty="0"/>
              <a:t>                        </a:t>
            </a:r>
          </a:p>
          <a:p>
            <a:endParaRPr lang="en-US" dirty="0"/>
          </a:p>
          <a:p>
            <a:endParaRPr lang="en-US" dirty="0"/>
          </a:p>
          <a:p>
            <a:endParaRPr lang="en-US" dirty="0"/>
          </a:p>
          <a:p>
            <a:endParaRPr lang="en-US" dirty="0"/>
          </a:p>
          <a:p>
            <a:r>
              <a:rPr lang="en-US" dirty="0"/>
              <a:t>                               </a:t>
            </a:r>
          </a:p>
          <a:p>
            <a:r>
              <a:rPr lang="en-US" dirty="0"/>
              <a:t>    </a:t>
            </a:r>
          </a:p>
          <a:p>
            <a:endParaRPr lang="en-US" dirty="0"/>
          </a:p>
          <a:p>
            <a:endParaRPr lang="en-US" dirty="0"/>
          </a:p>
          <a:p>
            <a:r>
              <a:rPr lang="en-US" dirty="0"/>
              <a:t>        </a:t>
            </a:r>
          </a:p>
          <a:p>
            <a:endParaRPr lang="en-US" dirty="0"/>
          </a:p>
        </p:txBody>
      </p:sp>
      <p:sp>
        <p:nvSpPr>
          <p:cNvPr id="13" name="Flowchart: Terminator 12"/>
          <p:cNvSpPr/>
          <p:nvPr/>
        </p:nvSpPr>
        <p:spPr>
          <a:xfrm>
            <a:off x="8407019" y="2201918"/>
            <a:ext cx="996287" cy="32822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cxnSp>
        <p:nvCxnSpPr>
          <p:cNvPr id="15" name="Straight Arrow Connector 14"/>
          <p:cNvCxnSpPr/>
          <p:nvPr/>
        </p:nvCxnSpPr>
        <p:spPr>
          <a:xfrm>
            <a:off x="8891516" y="2537466"/>
            <a:ext cx="13647" cy="286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Flowchart: Data 15"/>
          <p:cNvSpPr/>
          <p:nvPr/>
        </p:nvSpPr>
        <p:spPr>
          <a:xfrm>
            <a:off x="8352429" y="2852323"/>
            <a:ext cx="1460311" cy="559558"/>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INPUT 1</a:t>
            </a:r>
          </a:p>
        </p:txBody>
      </p:sp>
      <p:cxnSp>
        <p:nvCxnSpPr>
          <p:cNvPr id="18" name="Straight Arrow Connector 17"/>
          <p:cNvCxnSpPr/>
          <p:nvPr/>
        </p:nvCxnSpPr>
        <p:spPr>
          <a:xfrm>
            <a:off x="8871046" y="3468389"/>
            <a:ext cx="13647" cy="4005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Flowchart: Process 18"/>
          <p:cNvSpPr/>
          <p:nvPr/>
        </p:nvSpPr>
        <p:spPr>
          <a:xfrm>
            <a:off x="8352430" y="3883548"/>
            <a:ext cx="1460311" cy="70968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SAY NUMBER</a:t>
            </a:r>
          </a:p>
        </p:txBody>
      </p:sp>
      <p:sp>
        <p:nvSpPr>
          <p:cNvPr id="21" name="TextBox 20"/>
          <p:cNvSpPr txBox="1"/>
          <p:nvPr/>
        </p:nvSpPr>
        <p:spPr>
          <a:xfrm>
            <a:off x="1828800" y="4432827"/>
            <a:ext cx="2456597" cy="2031325"/>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p:txBody>
      </p:sp>
      <p:sp>
        <p:nvSpPr>
          <p:cNvPr id="22" name="TextBox 21"/>
          <p:cNvSpPr txBox="1"/>
          <p:nvPr/>
        </p:nvSpPr>
        <p:spPr>
          <a:xfrm>
            <a:off x="7891818" y="1977243"/>
            <a:ext cx="2043752" cy="3693319"/>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39613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823113" cy="617514"/>
          </a:xfrm>
        </p:spPr>
        <p:txBody>
          <a:bodyPr>
            <a:normAutofit fontScale="90000"/>
          </a:bodyPr>
          <a:lstStyle/>
          <a:p>
            <a:r>
              <a:rPr lang="en-US" dirty="0"/>
              <a:t>Step 4</a:t>
            </a:r>
          </a:p>
        </p:txBody>
      </p:sp>
      <p:sp>
        <p:nvSpPr>
          <p:cNvPr id="3" name="TextBox 2"/>
          <p:cNvSpPr txBox="1"/>
          <p:nvPr/>
        </p:nvSpPr>
        <p:spPr>
          <a:xfrm>
            <a:off x="944538" y="1127037"/>
            <a:ext cx="3433549" cy="2585323"/>
          </a:xfrm>
          <a:prstGeom prst="rect">
            <a:avLst/>
          </a:prstGeom>
          <a:noFill/>
        </p:spPr>
        <p:txBody>
          <a:bodyPr wrap="square" rtlCol="0">
            <a:spAutoFit/>
          </a:bodyPr>
          <a:lstStyle/>
          <a:p>
            <a:pPr marL="285750" indent="-285750">
              <a:buFont typeface="Wingdings" panose="05000000000000000000" pitchFamily="2" charset="2"/>
              <a:buChar char="Ø"/>
            </a:pPr>
            <a:r>
              <a:rPr lang="en-US" dirty="0"/>
              <a:t> The number 2 will be added to 1 so that the program will continue to count by odd numbers.</a:t>
            </a:r>
          </a:p>
          <a:p>
            <a:pPr marL="285750" indent="-285750">
              <a:buFont typeface="Wingdings" panose="05000000000000000000" pitchFamily="2" charset="2"/>
              <a:buChar char="Ø"/>
            </a:pPr>
            <a:r>
              <a:rPr lang="en-US" dirty="0"/>
              <a:t>Add a decision block so that the program will continue counting until the value is greater than 9.</a:t>
            </a:r>
          </a:p>
          <a:p>
            <a:pPr marL="285750" indent="-285750">
              <a:buFont typeface="Wingdings" panose="05000000000000000000" pitchFamily="2" charset="2"/>
              <a:buChar char="Ø"/>
            </a:pPr>
            <a:r>
              <a:rPr lang="en-US" dirty="0"/>
              <a:t>Once the number is greater than 9, the programs ends</a:t>
            </a:r>
          </a:p>
        </p:txBody>
      </p:sp>
      <p:sp>
        <p:nvSpPr>
          <p:cNvPr id="5" name="Flowchart: Terminator 4"/>
          <p:cNvSpPr/>
          <p:nvPr/>
        </p:nvSpPr>
        <p:spPr>
          <a:xfrm>
            <a:off x="7506269" y="532263"/>
            <a:ext cx="1678674" cy="450377"/>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cxnSp>
        <p:nvCxnSpPr>
          <p:cNvPr id="7" name="Straight Arrow Connector 6"/>
          <p:cNvCxnSpPr>
            <a:stCxn id="5" idx="2"/>
          </p:cNvCxnSpPr>
          <p:nvPr/>
        </p:nvCxnSpPr>
        <p:spPr>
          <a:xfrm flipH="1">
            <a:off x="8338782" y="982640"/>
            <a:ext cx="6824" cy="477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Flowchart: Data 7"/>
          <p:cNvSpPr/>
          <p:nvPr/>
        </p:nvSpPr>
        <p:spPr>
          <a:xfrm>
            <a:off x="7751928" y="1433017"/>
            <a:ext cx="1433015" cy="709683"/>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INPUT 1</a:t>
            </a:r>
          </a:p>
        </p:txBody>
      </p:sp>
      <p:cxnSp>
        <p:nvCxnSpPr>
          <p:cNvPr id="10" name="Straight Arrow Connector 9"/>
          <p:cNvCxnSpPr>
            <a:stCxn id="8" idx="4"/>
          </p:cNvCxnSpPr>
          <p:nvPr/>
        </p:nvCxnSpPr>
        <p:spPr>
          <a:xfrm flipH="1">
            <a:off x="8338782" y="2142700"/>
            <a:ext cx="129654" cy="3821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751928" y="2483894"/>
            <a:ext cx="1337481" cy="5186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SAY NUMBER</a:t>
            </a:r>
          </a:p>
        </p:txBody>
      </p:sp>
      <p:cxnSp>
        <p:nvCxnSpPr>
          <p:cNvPr id="13" name="Straight Arrow Connector 12"/>
          <p:cNvCxnSpPr/>
          <p:nvPr/>
        </p:nvCxnSpPr>
        <p:spPr>
          <a:xfrm flipH="1">
            <a:off x="8338781" y="3016155"/>
            <a:ext cx="6825" cy="395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861110" y="3425588"/>
            <a:ext cx="1064525" cy="682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ADD 2</a:t>
            </a:r>
          </a:p>
        </p:txBody>
      </p:sp>
      <p:sp>
        <p:nvSpPr>
          <p:cNvPr id="15" name="Flowchart: Decision 14"/>
          <p:cNvSpPr/>
          <p:nvPr/>
        </p:nvSpPr>
        <p:spPr>
          <a:xfrm>
            <a:off x="7506269" y="4503762"/>
            <a:ext cx="2019867" cy="87345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number &gt; 9?</a:t>
            </a:r>
          </a:p>
        </p:txBody>
      </p:sp>
      <p:cxnSp>
        <p:nvCxnSpPr>
          <p:cNvPr id="17" name="Straight Arrow Connector 16"/>
          <p:cNvCxnSpPr/>
          <p:nvPr/>
        </p:nvCxnSpPr>
        <p:spPr>
          <a:xfrm flipH="1">
            <a:off x="8478670" y="4107976"/>
            <a:ext cx="34120" cy="395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9526136" y="4626591"/>
            <a:ext cx="464024" cy="369332"/>
          </a:xfrm>
          <a:prstGeom prst="rect">
            <a:avLst/>
          </a:prstGeom>
          <a:noFill/>
        </p:spPr>
        <p:txBody>
          <a:bodyPr wrap="square" rtlCol="0">
            <a:spAutoFit/>
          </a:bodyPr>
          <a:lstStyle/>
          <a:p>
            <a:r>
              <a:rPr lang="en-US" dirty="0"/>
              <a:t>No</a:t>
            </a:r>
          </a:p>
        </p:txBody>
      </p:sp>
      <p:cxnSp>
        <p:nvCxnSpPr>
          <p:cNvPr id="20" name="Straight Arrow Connector 19"/>
          <p:cNvCxnSpPr>
            <a:stCxn id="15" idx="3"/>
          </p:cNvCxnSpPr>
          <p:nvPr/>
        </p:nvCxnSpPr>
        <p:spPr>
          <a:xfrm>
            <a:off x="9526136" y="4940490"/>
            <a:ext cx="114641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10672549" y="2142700"/>
            <a:ext cx="0" cy="28532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8468435" y="2197291"/>
            <a:ext cx="2204114" cy="612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5" idx="2"/>
          </p:cNvCxnSpPr>
          <p:nvPr/>
        </p:nvCxnSpPr>
        <p:spPr>
          <a:xfrm flipH="1">
            <a:off x="8512790" y="5377218"/>
            <a:ext cx="3413" cy="736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8038531" y="5484925"/>
            <a:ext cx="661916" cy="369332"/>
          </a:xfrm>
          <a:prstGeom prst="rect">
            <a:avLst/>
          </a:prstGeom>
          <a:noFill/>
        </p:spPr>
        <p:txBody>
          <a:bodyPr wrap="square" rtlCol="0">
            <a:spAutoFit/>
          </a:bodyPr>
          <a:lstStyle/>
          <a:p>
            <a:r>
              <a:rPr lang="en-US" dirty="0"/>
              <a:t>YES</a:t>
            </a:r>
          </a:p>
        </p:txBody>
      </p:sp>
      <p:sp>
        <p:nvSpPr>
          <p:cNvPr id="46" name="Flowchart: Terminator 45"/>
          <p:cNvSpPr/>
          <p:nvPr/>
        </p:nvSpPr>
        <p:spPr>
          <a:xfrm>
            <a:off x="8038531" y="6114197"/>
            <a:ext cx="1050878" cy="423081"/>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STOP</a:t>
            </a:r>
          </a:p>
        </p:txBody>
      </p:sp>
    </p:spTree>
    <p:extLst>
      <p:ext uri="{BB962C8B-B14F-4D97-AF65-F5344CB8AC3E}">
        <p14:creationId xmlns:p14="http://schemas.microsoft.com/office/powerpoint/2010/main" val="215610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1" grpId="0" animBg="1"/>
      <p:bldP spid="14" grpId="0" animBg="1"/>
      <p:bldP spid="15" grpId="0" animBg="1"/>
      <p:bldP spid="4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3419901" cy="1177071"/>
          </a:xfrm>
        </p:spPr>
        <p:txBody>
          <a:bodyPr>
            <a:normAutofit fontScale="90000"/>
          </a:bodyPr>
          <a:lstStyle/>
          <a:p>
            <a:pPr algn="ctr"/>
            <a:r>
              <a:rPr lang="en-US" dirty="0"/>
              <a:t>			</a:t>
            </a:r>
            <a:r>
              <a:rPr lang="en-US" dirty="0">
                <a:solidFill>
                  <a:schemeClr val="accent1">
                    <a:lumMod val="75000"/>
                  </a:schemeClr>
                </a:solidFill>
              </a:rPr>
              <a:t>Algorithm</a:t>
            </a:r>
          </a:p>
        </p:txBody>
      </p:sp>
      <p:sp>
        <p:nvSpPr>
          <p:cNvPr id="3" name="TextBox 2"/>
          <p:cNvSpPr txBox="1"/>
          <p:nvPr/>
        </p:nvSpPr>
        <p:spPr>
          <a:xfrm>
            <a:off x="1856096" y="1678675"/>
            <a:ext cx="4162567" cy="646331"/>
          </a:xfrm>
          <a:prstGeom prst="rect">
            <a:avLst/>
          </a:prstGeom>
          <a:noFill/>
        </p:spPr>
        <p:txBody>
          <a:bodyPr wrap="square" rtlCol="0">
            <a:spAutoFit/>
          </a:bodyPr>
          <a:lstStyle/>
          <a:p>
            <a:r>
              <a:rPr lang="en-US" dirty="0"/>
              <a:t>An Algorithm is the step-by-step procedure to solve the problem.</a:t>
            </a:r>
          </a:p>
        </p:txBody>
      </p:sp>
      <p:sp>
        <p:nvSpPr>
          <p:cNvPr id="4" name="TextBox 3"/>
          <p:cNvSpPr txBox="1"/>
          <p:nvPr/>
        </p:nvSpPr>
        <p:spPr>
          <a:xfrm>
            <a:off x="7547212" y="627797"/>
            <a:ext cx="3712191" cy="646331"/>
          </a:xfrm>
          <a:prstGeom prst="rect">
            <a:avLst/>
          </a:prstGeom>
          <a:noFill/>
        </p:spPr>
        <p:txBody>
          <a:bodyPr wrap="square" rtlCol="0">
            <a:spAutoFit/>
          </a:bodyPr>
          <a:lstStyle/>
          <a:p>
            <a:r>
              <a:rPr lang="en-US" sz="3600" dirty="0">
                <a:solidFill>
                  <a:schemeClr val="accent5">
                    <a:lumMod val="75000"/>
                  </a:schemeClr>
                </a:solidFill>
              </a:rPr>
              <a:t>Pseudo Code</a:t>
            </a:r>
          </a:p>
        </p:txBody>
      </p:sp>
      <p:sp>
        <p:nvSpPr>
          <p:cNvPr id="5" name="TextBox 4"/>
          <p:cNvSpPr txBox="1"/>
          <p:nvPr/>
        </p:nvSpPr>
        <p:spPr>
          <a:xfrm>
            <a:off x="7287905" y="1274128"/>
            <a:ext cx="3657600" cy="923330"/>
          </a:xfrm>
          <a:prstGeom prst="rect">
            <a:avLst/>
          </a:prstGeom>
          <a:noFill/>
        </p:spPr>
        <p:txBody>
          <a:bodyPr wrap="square" rtlCol="0">
            <a:spAutoFit/>
          </a:bodyPr>
          <a:lstStyle/>
          <a:p>
            <a:r>
              <a:rPr lang="en-US" dirty="0"/>
              <a:t>A pseudo code is a compact and informal high-level description of a program.</a:t>
            </a:r>
          </a:p>
        </p:txBody>
      </p:sp>
      <p:sp>
        <p:nvSpPr>
          <p:cNvPr id="6" name="TextBox 5"/>
          <p:cNvSpPr txBox="1"/>
          <p:nvPr/>
        </p:nvSpPr>
        <p:spPr>
          <a:xfrm>
            <a:off x="2961564" y="2988860"/>
            <a:ext cx="6755642" cy="461665"/>
          </a:xfrm>
          <a:prstGeom prst="rect">
            <a:avLst/>
          </a:prstGeom>
          <a:noFill/>
        </p:spPr>
        <p:txBody>
          <a:bodyPr wrap="square" rtlCol="0">
            <a:spAutoFit/>
          </a:bodyPr>
          <a:lstStyle/>
          <a:p>
            <a:r>
              <a:rPr lang="en-US" dirty="0"/>
              <a:t>    </a:t>
            </a:r>
            <a:r>
              <a:rPr lang="en-US" sz="2400" dirty="0"/>
              <a:t>How would you login to Canvas?</a:t>
            </a:r>
          </a:p>
        </p:txBody>
      </p:sp>
    </p:spTree>
    <p:extLst>
      <p:ext uri="{BB962C8B-B14F-4D97-AF65-F5344CB8AC3E}">
        <p14:creationId xmlns:p14="http://schemas.microsoft.com/office/powerpoint/2010/main" val="151237293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15986</TotalTime>
  <Words>1624</Words>
  <Application>Microsoft Office PowerPoint</Application>
  <PresentationFormat>Widescreen</PresentationFormat>
  <Paragraphs>287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 Light</vt:lpstr>
      <vt:lpstr>Trebuchet MS</vt:lpstr>
      <vt:lpstr>Wingdings</vt:lpstr>
      <vt:lpstr>Wingdings 3</vt:lpstr>
      <vt:lpstr>Facet</vt:lpstr>
      <vt:lpstr>FTC Programming Tutorial</vt:lpstr>
      <vt:lpstr>   Name : Mrs. Shah    Profession: Freelancer on Fiverr and                     Upwork as a WordPress              Web-Developer                     Robotic Coach    Website: www.jaiminishah.com       </vt:lpstr>
      <vt:lpstr>  What is Flowchart</vt:lpstr>
      <vt:lpstr>   Parts of a Flow Chart</vt:lpstr>
      <vt:lpstr>   Flow Chart</vt:lpstr>
      <vt:lpstr>Example  </vt:lpstr>
      <vt:lpstr>Step1</vt:lpstr>
      <vt:lpstr>Step 4</vt:lpstr>
      <vt:lpstr>   Algorithm</vt:lpstr>
      <vt:lpstr>Algorithm to log in to your facebook account</vt:lpstr>
      <vt:lpstr> Algorithm and Flow Chart to Add 10 and 20</vt:lpstr>
      <vt:lpstr>PowerPoint Presentation</vt:lpstr>
      <vt:lpstr>Write Algorithm and Draw a Flow Chart   to Find Sum of 5 Numbers</vt:lpstr>
      <vt:lpstr>  Find the sum of 5 numbers</vt:lpstr>
      <vt:lpstr>                 SDK, IDE and            FTCRobotController</vt:lpstr>
      <vt:lpstr> </vt:lpstr>
      <vt:lpstr>Java Object Oriented Programming</vt:lpstr>
      <vt:lpstr>    Abstract Keyword</vt:lpstr>
      <vt:lpstr>   Types of Classes</vt:lpstr>
      <vt:lpstr>   Types of Variables</vt:lpstr>
      <vt:lpstr>  Java and Variables</vt:lpstr>
      <vt:lpstr>What is Telemetry</vt:lpstr>
      <vt:lpstr>    What is a variable?</vt:lpstr>
      <vt:lpstr>PowerPoint Presentation</vt:lpstr>
      <vt:lpstr>Write a program to display addition of two numbers.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Flow Chart</dc:title>
  <dc:creator>Microsoft account</dc:creator>
  <cp:lastModifiedBy>JAIMINI SHAH</cp:lastModifiedBy>
  <cp:revision>81</cp:revision>
  <dcterms:created xsi:type="dcterms:W3CDTF">2021-09-01T15:50:19Z</dcterms:created>
  <dcterms:modified xsi:type="dcterms:W3CDTF">2024-08-27T15:38:25Z</dcterms:modified>
</cp:coreProperties>
</file>